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7.xml.rels" ContentType="application/vnd.openxmlformats-package.relationships+xml"/>
  <Override PartName="/ppt/notesSlides/_rels/notesSlide3.xml.rels" ContentType="application/vnd.openxmlformats-package.relationships+xml"/>
  <Override PartName="/ppt/notesSlides/_rels/notesSlide12.xml.rels" ContentType="application/vnd.openxmlformats-package.relationships+xml"/>
  <Override PartName="/ppt/notesSlides/_rels/notesSlide4.xml.rels" ContentType="application/vnd.openxmlformats-package.relationships+xml"/>
  <Override PartName="/ppt/notesSlides/_rels/notesSlide13.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30.xml.rels" ContentType="application/vnd.openxmlformats-package.relationships+xml"/>
  <Override PartName="/ppt/notesSlides/_rels/notesSlide32.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media/image57.png" ContentType="image/png"/>
  <Override PartName="/ppt/media/image1.png" ContentType="image/png"/>
  <Override PartName="/ppt/media/image9.png" ContentType="image/png"/>
  <Override PartName="/ppt/media/image58.png" ContentType="image/png"/>
  <Override PartName="/ppt/media/image2.png" ContentType="image/png"/>
  <Override PartName="/ppt/media/image4.jpeg" ContentType="image/jpeg"/>
  <Override PartName="/ppt/media/image59.png" ContentType="image/png"/>
  <Override PartName="/ppt/media/image3.png" ContentType="image/png"/>
  <Override PartName="/ppt/media/image5.png" ContentType="image/png"/>
  <Override PartName="/ppt/media/image72.png" ContentType="image/png"/>
  <Override PartName="/ppt/media/image6.png" ContentType="image/png"/>
  <Override PartName="/ppt/media/image74.png" ContentType="image/png"/>
  <Override PartName="/ppt/media/image8.png" ContentType="image/png"/>
  <Override PartName="/ppt/media/image7.wmf" ContentType="image/x-wmf"/>
  <Override PartName="/ppt/media/image61.png" ContentType="image/png"/>
  <Override PartName="/ppt/media/image10.jpeg" ContentType="image/jpeg"/>
  <Override PartName="/ppt/media/image11.png" ContentType="image/png"/>
  <Override PartName="/ppt/media/image12.png" ContentType="image/png"/>
  <Override PartName="/ppt/media/image18.jpeg" ContentType="image/jpeg"/>
  <Override PartName="/ppt/media/image13.png" ContentType="image/png"/>
  <Override PartName="/ppt/media/image46.jpeg" ContentType="image/jpeg"/>
  <Override PartName="/ppt/media/image14.png" ContentType="image/png"/>
  <Override PartName="/ppt/media/image15.png" ContentType="image/png"/>
  <Override PartName="/ppt/media/image16.jpeg" ContentType="image/jpeg"/>
  <Override PartName="/ppt/media/image17.png" ContentType="image/png"/>
  <Override PartName="/ppt/media/image24.jpeg" ContentType="image/jpeg"/>
  <Override PartName="/ppt/media/image19.png" ContentType="image/png"/>
  <Override PartName="/ppt/media/image20.png" ContentType="image/png"/>
  <Override PartName="/ppt/media/image21.jpeg" ContentType="image/jpeg"/>
  <Override PartName="/ppt/media/image66.wmf" ContentType="image/x-wmf"/>
  <Override PartName="/ppt/media/image54.png" ContentType="image/png"/>
  <Override PartName="/ppt/media/image22.jpeg" ContentType="image/jpeg"/>
  <Override PartName="/ppt/media/image76.wmf" ContentType="image/x-wmf"/>
  <Override PartName="/ppt/media/image64.png" ContentType="image/png"/>
  <Override PartName="/ppt/media/image23.png" ContentType="image/png"/>
  <Override PartName="/ppt/media/image47.jpeg" ContentType="image/jpeg"/>
  <Override PartName="/ppt/media/image25.jpeg" ContentType="image/jpeg"/>
  <Override PartName="/ppt/media/image27.png" ContentType="image/png"/>
  <Override PartName="/ppt/media/image26.png" ContentType="image/png"/>
  <Override PartName="/ppt/media/image28.png" ContentType="image/png"/>
  <Override PartName="/ppt/media/image53.jpeg" ContentType="image/jpeg"/>
  <Override PartName="/ppt/media/image29.jpeg" ContentType="image/jpeg"/>
  <Override PartName="/ppt/media/image30.jpeg" ContentType="image/jpeg"/>
  <Override PartName="/ppt/media/image32.png" ContentType="image/png"/>
  <Override PartName="/ppt/media/image31.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jpeg" ContentType="image/jpeg"/>
  <Override PartName="/ppt/media/image55.png" ContentType="image/png"/>
  <Override PartName="/ppt/media/image40.png" ContentType="image/png"/>
  <Override PartName="/ppt/media/image42.jpeg" ContentType="image/jpeg"/>
  <Override PartName="/ppt/media/image41.jpeg" ContentType="image/jpeg"/>
  <Override PartName="/ppt/media/image43.png" ContentType="image/png"/>
  <Override PartName="/ppt/media/image49.jpeg" ContentType="image/jpeg"/>
  <Override PartName="/ppt/media/image44.png" ContentType="image/png"/>
  <Override PartName="/ppt/media/image56.wmf" ContentType="image/x-wmf"/>
  <Override PartName="/ppt/media/image45.png" ContentType="image/png"/>
  <Override PartName="/ppt/media/image48.png" ContentType="image/png"/>
  <Override PartName="/ppt/media/image50.jpeg" ContentType="image/jpeg"/>
  <Override PartName="/ppt/media/image51.png" ContentType="image/png"/>
  <Override PartName="/ppt/media/image52.jpeg" ContentType="image/jpeg"/>
  <Override PartName="/ppt/media/image60.png" ContentType="image/png"/>
  <Override PartName="/ppt/media/image62.png" ContentType="image/png"/>
  <Override PartName="/ppt/media/image63.png" ContentType="image/png"/>
  <Override PartName="/ppt/media/image65.wmf" ContentType="image/x-wmf"/>
  <Override PartName="/ppt/media/image67.png" ContentType="image/png"/>
  <Override PartName="/ppt/media/image68.jpeg" ContentType="image/jpeg"/>
  <Override PartName="/ppt/media/image69.png" ContentType="image/png"/>
  <Override PartName="/ppt/media/image70.wmf" ContentType="image/x-wmf"/>
  <Override PartName="/ppt/media/image71.wmf" ContentType="image/x-wmf"/>
  <Override PartName="/ppt/media/image73.png" ContentType="image/png"/>
  <Override PartName="/ppt/media/image75.jpeg" ContentType="image/jpeg"/>
  <Override PartName="/ppt/media/image77.png" ContentType="image/png"/>
  <Override PartName="/ppt/media/image78.png" ContentType="image/png"/>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Rectangle 1"/>
          <p:cNvSpPr/>
          <p:nvPr/>
        </p:nvSpPr>
        <p:spPr>
          <a:xfrm>
            <a:off x="0" y="0"/>
            <a:ext cx="6858000" cy="9144000"/>
          </a:xfrm>
          <a:prstGeom prst="rect">
            <a:avLst/>
          </a:prstGeom>
          <a:solidFill>
            <a:srgbClr val="ffffff"/>
          </a:solidFill>
          <a:ln>
            <a:noFill/>
          </a:ln>
        </p:spPr>
      </p:sp>
      <p:sp>
        <p:nvSpPr>
          <p:cNvPr id="99" name="PlaceHolder 2"/>
          <p:cNvSpPr>
            <a:spLocks noGrp="1"/>
          </p:cNvSpPr>
          <p:nvPr>
            <p:ph type="hdr"/>
          </p:nvPr>
        </p:nvSpPr>
        <p:spPr>
          <a:xfrm>
            <a:off x="-360" y="0"/>
            <a:ext cx="2971800" cy="457200"/>
          </a:xfrm>
          <a:prstGeom prst="rect">
            <a:avLst/>
          </a:prstGeom>
        </p:spPr>
        <p:txBody>
          <a:bodyPr lIns="90000" rIns="90000" tIns="46800" bIns="46800">
            <a:noAutofit/>
          </a:bodyPr>
          <a:p>
            <a:pPr/>
            <a:endParaRPr b="0" lang="pt-BR" sz="1800" spc="-1" strike="noStrike">
              <a:solidFill>
                <a:srgbClr val="000000"/>
              </a:solidFill>
              <a:latin typeface="Arial"/>
            </a:endParaRPr>
          </a:p>
        </p:txBody>
      </p:sp>
      <p:sp>
        <p:nvSpPr>
          <p:cNvPr id="100" name="PlaceHolder 3"/>
          <p:cNvSpPr>
            <a:spLocks noGrp="1"/>
          </p:cNvSpPr>
          <p:nvPr>
            <p:ph type="dt"/>
          </p:nvPr>
        </p:nvSpPr>
        <p:spPr>
          <a:xfrm>
            <a:off x="3884400" y="0"/>
            <a:ext cx="2971800" cy="457200"/>
          </a:xfrm>
          <a:prstGeom prst="rect">
            <a:avLst/>
          </a:prstGeom>
        </p:spPr>
        <p:txBody>
          <a:bodyPr lIns="90000" rIns="90000" tIns="46800" bIns="46800">
            <a:noAutofit/>
          </a:bodyPr>
          <a:p>
            <a:pPr/>
            <a:endParaRPr b="0" lang="pt-BR" sz="1800" spc="-1" strike="noStrike">
              <a:solidFill>
                <a:srgbClr val="000000"/>
              </a:solidFill>
              <a:latin typeface="Arial"/>
            </a:endParaRPr>
          </a:p>
        </p:txBody>
      </p:sp>
      <p:sp>
        <p:nvSpPr>
          <p:cNvPr id="101" name="PlaceHolder 4"/>
          <p:cNvSpPr>
            <a:spLocks noGrp="1"/>
          </p:cNvSpPr>
          <p:nvPr>
            <p:ph type="sldImg"/>
          </p:nvPr>
        </p:nvSpPr>
        <p:spPr>
          <a:xfrm>
            <a:off x="1143000" y="685440"/>
            <a:ext cx="4572000" cy="3429000"/>
          </a:xfrm>
          <a:prstGeom prst="rect">
            <a:avLst/>
          </a:prstGeom>
        </p:spPr>
        <p:txBody>
          <a:bodyPr lIns="90000" rIns="90000" tIns="46800" bIns="46800" anchor="ctr">
            <a:noAutofit/>
          </a:bodyPr>
          <a:p>
            <a:r>
              <a:rPr b="0" lang="pt-BR" sz="4400" spc="-1" strike="noStrike">
                <a:solidFill>
                  <a:srgbClr val="000000"/>
                </a:solidFill>
                <a:latin typeface="Arial"/>
              </a:rPr>
              <a:t>Clique para mover o slide</a:t>
            </a:r>
            <a:endParaRPr b="0" lang="pt-BR" sz="4400" spc="-1" strike="noStrike">
              <a:solidFill>
                <a:srgbClr val="000000"/>
              </a:solidFill>
              <a:latin typeface="Arial"/>
            </a:endParaRPr>
          </a:p>
        </p:txBody>
      </p:sp>
      <p:sp>
        <p:nvSpPr>
          <p:cNvPr id="102" name="PlaceHolder 5"/>
          <p:cNvSpPr>
            <a:spLocks noGrp="1"/>
          </p:cNvSpPr>
          <p:nvPr>
            <p:ph type="body"/>
          </p:nvPr>
        </p:nvSpPr>
        <p:spPr>
          <a:xfrm>
            <a:off x="685800" y="4343400"/>
            <a:ext cx="5486400" cy="4114800"/>
          </a:xfrm>
          <a:prstGeom prst="rect">
            <a:avLst/>
          </a:prstGeom>
        </p:spPr>
        <p:txBody>
          <a:bodyPr lIns="90000" rIns="90000" tIns="46800" bIns="46800">
            <a:noAutofit/>
          </a:bodyPr>
          <a:p>
            <a:r>
              <a:rPr b="0" lang="pt-BR" sz="1200" spc="-1" strike="noStrike">
                <a:solidFill>
                  <a:srgbClr val="000000"/>
                </a:solidFill>
                <a:latin typeface="Arial"/>
              </a:rPr>
              <a:t>Clique para editar o formato de notas</a:t>
            </a:r>
            <a:endParaRPr b="0" lang="pt-BR" sz="1200" spc="-1" strike="noStrike">
              <a:solidFill>
                <a:srgbClr val="000000"/>
              </a:solidFill>
              <a:latin typeface="Arial"/>
            </a:endParaRPr>
          </a:p>
        </p:txBody>
      </p:sp>
      <p:sp>
        <p:nvSpPr>
          <p:cNvPr id="103" name="PlaceHolder 6"/>
          <p:cNvSpPr>
            <a:spLocks noGrp="1"/>
          </p:cNvSpPr>
          <p:nvPr>
            <p:ph type="ftr"/>
          </p:nvPr>
        </p:nvSpPr>
        <p:spPr>
          <a:xfrm>
            <a:off x="-360" y="8685360"/>
            <a:ext cx="2971800" cy="457200"/>
          </a:xfrm>
          <a:prstGeom prst="rect">
            <a:avLst/>
          </a:prstGeom>
        </p:spPr>
        <p:txBody>
          <a:bodyPr lIns="90000" rIns="90000" tIns="46800" bIns="46800" anchor="b">
            <a:noAutofit/>
          </a:bodyPr>
          <a:p>
            <a:pPr/>
            <a:endParaRPr b="0" lang="pt-BR" sz="1800" spc="-1" strike="noStrike">
              <a:solidFill>
                <a:srgbClr val="000000"/>
              </a:solidFill>
              <a:latin typeface="Arial"/>
            </a:endParaRPr>
          </a:p>
        </p:txBody>
      </p:sp>
      <p:sp>
        <p:nvSpPr>
          <p:cNvPr id="104" name="PlaceHolder 7"/>
          <p:cNvSpPr>
            <a:spLocks noGrp="1"/>
          </p:cNvSpPr>
          <p:nvPr>
            <p:ph type="sldNum"/>
          </p:nvPr>
        </p:nvSpPr>
        <p:spPr>
          <a:xfrm>
            <a:off x="3884400" y="8685360"/>
            <a:ext cx="2971800" cy="457200"/>
          </a:xfrm>
          <a:prstGeom prst="rect">
            <a:avLst/>
          </a:prstGeom>
        </p:spPr>
        <p:txBody>
          <a:bodyPr lIns="90000" rIns="90000" tIns="46800" bIns="46800" anchor="b">
            <a:noAutofit/>
          </a:bodyPr>
          <a:p>
            <a:pPr algn="r"/>
            <a:fld id="{3E6A8767-2DD4-4288-8E48-486C76E41B71}"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5AC21B88-0987-4FC3-BEAC-0EF2C6C564AD}"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02" name="PlaceHolder 2"/>
          <p:cNvSpPr>
            <a:spLocks noGrp="1"/>
          </p:cNvSpPr>
          <p:nvPr>
            <p:ph type="sldImg"/>
          </p:nvPr>
        </p:nvSpPr>
        <p:spPr>
          <a:xfrm>
            <a:off x="1143000" y="685800"/>
            <a:ext cx="4572000" cy="3429000"/>
          </a:xfrm>
          <a:prstGeom prst="rect">
            <a:avLst/>
          </a:prstGeom>
        </p:spPr>
      </p:sp>
      <p:sp>
        <p:nvSpPr>
          <p:cNvPr id="303"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Para a voz ser produzida é necessário a participação de vários órgãos e de diversas etapas…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O ar que vem dos pulmões “faz vibrar” as cordas vocais, que se encontram na altura da garganta (2).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 vibração das cordas vocais produz um som...</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que é, então, “moldado” pela garganta, boca, língua e lábios…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 voz é o que sai da boca da pessoa depois de todas estas etapas…</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 “fonte produtora” da voz são as cordas vocais. Então, vamos ver um pouco mais como elas funcionam…”</a:t>
            </a:r>
            <a:endParaRPr b="0" lang="pt-BR" sz="1200" spc="-1" strike="noStrike">
              <a:solidFill>
                <a:srgbClr val="000000"/>
              </a:solid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0C2E189D-79A9-4CB6-AEA8-810AF4FC2874}"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05" name="PlaceHolder 2"/>
          <p:cNvSpPr>
            <a:spLocks noGrp="1"/>
          </p:cNvSpPr>
          <p:nvPr>
            <p:ph type="sldImg"/>
          </p:nvPr>
        </p:nvSpPr>
        <p:spPr>
          <a:xfrm>
            <a:off x="1143000" y="685800"/>
            <a:ext cx="4572000" cy="3429000"/>
          </a:xfrm>
          <a:prstGeom prst="rect">
            <a:avLst/>
          </a:prstGeom>
        </p:spPr>
      </p:sp>
      <p:sp>
        <p:nvSpPr>
          <p:cNvPr id="306"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Se a gente pudesse estrar pela boca de alguém e descer pela garganta, poderíamos ver as cordas vocais…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As cordas vocais podem se abrir (quando nós respiramos) e fechar (quando nós falamos)…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Quando nós falamos, as cordas vocais vibram produzindo a voz.</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Durante a vibração elas encostam uma na outra cerca de 100~300x/seg</a:t>
            </a:r>
            <a:endParaRPr b="0" lang="pt-BR" sz="1200" spc="-1" strike="noStrike">
              <a:solidFill>
                <a:srgbClr val="000000"/>
              </a:solid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4A70B252-0B38-4F3E-9582-C52B17EBD376}"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08" name="PlaceHolder 2"/>
          <p:cNvSpPr>
            <a:spLocks noGrp="1"/>
          </p:cNvSpPr>
          <p:nvPr>
            <p:ph type="sldImg"/>
          </p:nvPr>
        </p:nvSpPr>
        <p:spPr>
          <a:xfrm>
            <a:off x="1143000" y="685800"/>
            <a:ext cx="4572000" cy="3429000"/>
          </a:xfrm>
          <a:prstGeom prst="rect">
            <a:avLst/>
          </a:prstGeom>
        </p:spPr>
      </p:sp>
      <p:sp>
        <p:nvSpPr>
          <p:cNvPr id="309"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Mas como a vibração das cordas vocais produz algum som?</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Como já dissemos, durante a respiração, as cordas vocais estão abertas…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Durante a fala, as cordas vocais se fecham e aí elas funcionam como aquela brincadeira que toda criança faz com uma bexiga…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[clicar sobre a foto da bexiga para iniciar o filme]</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Se a gente fecha a boca da bexiga (como as pregas vocais fazem durante a fala) e deixa um pouco de ar escapar, começamos a escutar um som…</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É de um modo parecido com este que as cordas vocais “produzem” a voz…”</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55E9A6DC-16AE-47C5-B945-7984853F8EB1}"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11" name="PlaceHolder 2"/>
          <p:cNvSpPr>
            <a:spLocks noGrp="1"/>
          </p:cNvSpPr>
          <p:nvPr>
            <p:ph type="sldImg"/>
          </p:nvPr>
        </p:nvSpPr>
        <p:spPr>
          <a:xfrm>
            <a:off x="1143000" y="685800"/>
            <a:ext cx="4572000" cy="3429000"/>
          </a:xfrm>
          <a:prstGeom prst="rect">
            <a:avLst/>
          </a:prstGeom>
        </p:spPr>
      </p:sp>
      <p:sp>
        <p:nvSpPr>
          <p:cNvPr id="312"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Mas a voz não fica só nisso…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Nós podemos falar como uma voz mais grave ou mais aguda, numa intensidade mais alta ou mais baixa, podemos até mesmo mudar o tipo de voz…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E os ajustes que fazemos em nossa voz permitem a produção de uma série de sons diferentes…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Chega a ser impressionante a capacidade que algumas pessoas tem de mudar a voz…”</a:t>
            </a:r>
            <a:endParaRPr b="0" lang="pt-BR" sz="1200" spc="-1" strike="noStrike">
              <a:solidFill>
                <a:srgbClr val="000000"/>
              </a:solid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3911697B-B0BA-45E4-8912-4A15529CF1A9}"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14" name="PlaceHolder 2"/>
          <p:cNvSpPr>
            <a:spLocks noGrp="1"/>
          </p:cNvSpPr>
          <p:nvPr>
            <p:ph type="sldImg"/>
          </p:nvPr>
        </p:nvSpPr>
        <p:spPr>
          <a:xfrm>
            <a:off x="1143000" y="685800"/>
            <a:ext cx="4572000" cy="3429000"/>
          </a:xfrm>
          <a:prstGeom prst="rect">
            <a:avLst/>
          </a:prstGeom>
        </p:spPr>
      </p:sp>
      <p:sp>
        <p:nvSpPr>
          <p:cNvPr id="315"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[Optamos por colocar a figura de um ventríloquo para “animar” a apresentação. Como nota, caso seja questionado, cabe ressaltar que muitos destes ajustes são extra-laríngeos… Vínhamos falando de modulações glóticas e nos slides seguintes falaremos de alterações / doenças das pregas vocais. Aqui, as modulações são da voz “final”, sob interferência não só da laringe, mas tb. do trato supra-glótico…]</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Isto é só um “tira-gosto”…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O melhor ainda está por vir… e ao vivo…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Como os senhores verão esta noite…</a:t>
            </a:r>
            <a:endParaRPr b="0" lang="pt-BR" sz="1200" spc="-1" strike="noStrike">
              <a:solidFill>
                <a:srgbClr val="000000"/>
              </a:solid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360101F6-451B-4A0B-AC09-24F56336E8A8}"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17" name="PlaceHolder 2"/>
          <p:cNvSpPr>
            <a:spLocks noGrp="1"/>
          </p:cNvSpPr>
          <p:nvPr>
            <p:ph type="sldImg"/>
          </p:nvPr>
        </p:nvSpPr>
        <p:spPr>
          <a:xfrm>
            <a:off x="1143000" y="685800"/>
            <a:ext cx="4572000" cy="3429000"/>
          </a:xfrm>
          <a:prstGeom prst="rect">
            <a:avLst/>
          </a:prstGeom>
        </p:spPr>
      </p:sp>
      <p:sp>
        <p:nvSpPr>
          <p:cNvPr id="318"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Elas tb. têm seus limites…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Como já vimos, durante a vibração, as cordas vocais encostam uma na outra cerca de 100 a 300x/seg…</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Se ao invés delas se encostarem suavemente elas começarem a “bater” uma na outra a essa velocidade dá para imaginar que coisa boa é que não vai ser…</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Assim, falar demasiadamente, gritar, tossir ou pigarrear…. são hábitos que prejudicam as cordas vocais…”</a:t>
            </a:r>
            <a:endParaRPr b="0" lang="pt-BR" sz="1200" spc="-1" strike="noStrike">
              <a:solidFill>
                <a:srgbClr val="000000"/>
              </a:solid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596E512A-04A4-4D4F-A755-E9A7EFB8550D}"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20" name="PlaceHolder 2"/>
          <p:cNvSpPr>
            <a:spLocks noGrp="1"/>
          </p:cNvSpPr>
          <p:nvPr>
            <p:ph type="sldImg"/>
          </p:nvPr>
        </p:nvSpPr>
        <p:spPr>
          <a:xfrm>
            <a:off x="1143000" y="685800"/>
            <a:ext cx="4572000" cy="3429000"/>
          </a:xfrm>
          <a:prstGeom prst="rect">
            <a:avLst/>
          </a:prstGeom>
        </p:spPr>
      </p:sp>
      <p:sp>
        <p:nvSpPr>
          <p:cNvPr id="321"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Por exemplo…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No futebol, todo mundo sabe que se um jogador força muito algum lugar, p.e., o joelho ou o tornozelo, ou se esse lugar é toda hora machucado, vai acabar deenvolvendo uma lesão ou doença no local afetado…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Taí o Ronaldinho para servir como exemplo…</a:t>
            </a:r>
            <a:endParaRPr b="0" lang="pt-BR" sz="1200" spc="-1" strike="noStrike">
              <a:solidFill>
                <a:srgbClr val="000000"/>
              </a:solid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F111C9CE-5B8B-44B9-BB6E-EE7EA776E811}"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23" name="PlaceHolder 2"/>
          <p:cNvSpPr>
            <a:spLocks noGrp="1"/>
          </p:cNvSpPr>
          <p:nvPr>
            <p:ph type="sldImg"/>
          </p:nvPr>
        </p:nvSpPr>
        <p:spPr>
          <a:xfrm>
            <a:off x="1143000" y="685800"/>
            <a:ext cx="4572000" cy="3429000"/>
          </a:xfrm>
          <a:prstGeom prst="rect">
            <a:avLst/>
          </a:prstGeom>
        </p:spPr>
      </p:sp>
      <p:sp>
        <p:nvSpPr>
          <p:cNvPr id="324"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Com as cordas vocais, acontece a mesma coisa…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Se a gente forçar muito a voz ou se houver uma agressão, que no caso das cordas vocais pode ser causada pelo cigarro, álcool, uma gripe…, poderemos desenvolver uma lesão ou doença das cordas vocais…</a:t>
            </a:r>
            <a:endParaRPr b="0" lang="pt-BR" sz="1200" spc="-1" strike="noStrike">
              <a:solidFill>
                <a:srgbClr val="000000"/>
              </a:solid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326F42F7-17F8-412C-BA7D-287607581722}"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284" name="PlaceHolder 2"/>
          <p:cNvSpPr>
            <a:spLocks noGrp="1"/>
          </p:cNvSpPr>
          <p:nvPr>
            <p:ph type="sldImg"/>
          </p:nvPr>
        </p:nvSpPr>
        <p:spPr>
          <a:xfrm>
            <a:off x="1143000" y="685800"/>
            <a:ext cx="4572000" cy="3429000"/>
          </a:xfrm>
          <a:prstGeom prst="rect">
            <a:avLst/>
          </a:prstGeom>
        </p:spPr>
      </p:sp>
      <p:sp>
        <p:nvSpPr>
          <p:cNvPr id="285"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Aos(Às) senhores(as) palestrantes: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Para aqueles que desejarem, neste campo, abaixo de cada slide, seguem algumas </a:t>
            </a:r>
            <a:r>
              <a:rPr b="0" lang="en-US" sz="1200" spc="-1" strike="noStrike" u="sng">
                <a:solidFill>
                  <a:srgbClr val="000000"/>
                </a:solidFill>
                <a:uFillTx/>
                <a:latin typeface="Arial"/>
              </a:rPr>
              <a:t>sugestões</a:t>
            </a:r>
            <a:r>
              <a:rPr b="0" lang="en-US" sz="1200" spc="-1" strike="noStrike">
                <a:solidFill>
                  <a:srgbClr val="000000"/>
                </a:solidFill>
                <a:latin typeface="Arial"/>
              </a:rPr>
              <a:t> de como conduzir a palestra.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Optou-se por uma linguagem popular para facilitar a compreensão. Nesse sentido, utilizamos o termo “cordas” e não pregas vocais.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As anotações entre colchetes [ ] são notas/observações para o palestrante. Em alguns campos estarão observações que não foram colocadas no texto do slide, mas que podem ser úteis durante a explanação.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Para este diapositivo, poderia ser feita s seguinte introdução: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Desde 1999, a Sociedade Brasileira de </a:t>
            </a:r>
            <a:r>
              <a:rPr b="1" lang="en-US" sz="1200" spc="-1" strike="noStrike">
                <a:solidFill>
                  <a:srgbClr val="000000"/>
                </a:solidFill>
                <a:latin typeface="Arial"/>
              </a:rPr>
              <a:t>Otorrinolaringologia</a:t>
            </a:r>
            <a:r>
              <a:rPr b="0" lang="en-US" sz="1200" spc="-1" strike="noStrike">
                <a:solidFill>
                  <a:srgbClr val="000000"/>
                </a:solidFill>
                <a:latin typeface="Arial"/>
              </a:rPr>
              <a:t> realiza, no dia 16 de Abril, a “Campanha do Dia Nacional da Voz” alertando a população para os cuidados com a voz. </a:t>
            </a:r>
            <a:endParaRPr b="0" lang="pt-BR" sz="1200" spc="-1" strike="noStrike">
              <a:solidFill>
                <a:srgbClr val="000000"/>
              </a:solidFill>
              <a:latin typeface="Arial"/>
            </a:endParaRPr>
          </a:p>
          <a:p>
            <a:pPr>
              <a:spcBef>
                <a:spcPts val="448"/>
              </a:spcBef>
            </a:pPr>
            <a:r>
              <a:rPr b="0" lang="pt-BR" sz="1200" spc="-1" strike="noStrike">
                <a:solidFill>
                  <a:srgbClr val="000000"/>
                </a:solidFill>
                <a:latin typeface="Arial"/>
              </a:rPr>
              <a:t>Dada sua importância, a Campanha da Voz foi reconhecida internacionalmente e, desde 2004, o 16 de abril passou a ser o DIA MUNDIAL DA VOZ.</a:t>
            </a:r>
            <a:endParaRPr b="0" lang="pt-BR" sz="1200" spc="-1" strike="noStrike">
              <a:solidFill>
                <a:srgbClr val="000000"/>
              </a:solidFill>
              <a:latin typeface="Arial"/>
            </a:endParaRPr>
          </a:p>
          <a:p>
            <a:pPr>
              <a:spcBef>
                <a:spcPts val="448"/>
              </a:spcBef>
            </a:pPr>
            <a:r>
              <a:rPr b="0" lang="pt-BR" sz="1200" spc="-1" strike="noStrike">
                <a:solidFill>
                  <a:srgbClr val="000000"/>
                </a:solidFill>
                <a:latin typeface="Arial"/>
              </a:rPr>
              <a:t>Ou seja, é uma idéia brasileira que conquistou o mundo!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Este ano estamos promovendo o 9o. Dia Mundial da Voz” </a:t>
            </a:r>
            <a:endParaRPr b="0" lang="pt-BR" sz="1200" spc="-1" strike="noStrike">
              <a:solidFill>
                <a:srgbClr val="000000"/>
              </a:solid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AF89C78E-964B-42C4-AD16-4EA0B2D050D5}"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26" name="PlaceHolder 2"/>
          <p:cNvSpPr>
            <a:spLocks noGrp="1"/>
          </p:cNvSpPr>
          <p:nvPr>
            <p:ph type="sldImg"/>
          </p:nvPr>
        </p:nvSpPr>
        <p:spPr>
          <a:xfrm>
            <a:off x="1143000" y="685800"/>
            <a:ext cx="4572000" cy="3429000"/>
          </a:xfrm>
          <a:prstGeom prst="rect">
            <a:avLst/>
          </a:prstGeom>
        </p:spPr>
      </p:sp>
      <p:sp>
        <p:nvSpPr>
          <p:cNvPr id="327" name="PlaceHolder 3"/>
          <p:cNvSpPr>
            <a:spLocks noGrp="1"/>
          </p:cNvSpPr>
          <p:nvPr>
            <p:ph type="body"/>
          </p:nvPr>
        </p:nvSpPr>
        <p:spPr>
          <a:xfrm>
            <a:off x="685800" y="4343400"/>
            <a:ext cx="5486400" cy="4114800"/>
          </a:xfrm>
          <a:prstGeom prst="rect">
            <a:avLst/>
          </a:prstGeom>
        </p:spPr>
        <p:txBody>
          <a:bodyPr>
            <a:noAutofit/>
          </a:bodyPr>
          <a:p>
            <a:pPr>
              <a:lnSpc>
                <a:spcPct val="80000"/>
              </a:lnSpc>
              <a:spcBef>
                <a:spcPts val="298"/>
              </a:spcBef>
            </a:pPr>
            <a:r>
              <a:rPr b="1" lang="pt-BR" sz="800" spc="-1" strike="noStrike">
                <a:solidFill>
                  <a:srgbClr val="000000"/>
                </a:solidFill>
                <a:latin typeface="Arial"/>
              </a:rPr>
              <a:t>http://www.thevoicecenter.com/voice_article.html</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Occupational Risk Factors</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The development of laryngeal SCC related to occupational factors appears to be relatively uncommon and not well documented, as compared with other work-related head and neck cancers, suck as wood-related sinonasal adenocarcinoma. 2,13,61 Guralnick 39 found that all laborers except agricultural and semiskilled workers (suck as factory workers) were at greater risk than professionals for developing laryngeal carcinoma. Although the study was not controlled for alcohol and tobacco, the finding was supported by the similar finding of Olsen et al.73 In a study by Maier et al, 62 92% of laryngeal SCC patients were labeled as ³blue collar² workers; the risk ratio for those workers have no specialists training or upper education was 3.8 as compared with those with occupational training or higher educational levels. Of the specific occupational exposures reported, the ones most likely to be related to the development of laryngeal SCC were asbestos, 11,30,40,70,73 wood dust, 30,49,61,78 cement dust, 62,73 and tar products. 13,73 The estimated risk or laryngeal SCC due to asbestos exposure has been estimated to be from 1.5-fold to 5.1-fold. 11,30,40 Having adjusted for smoking, alcohol, age, sex and residence, Olsen and Sabroe73 estimated the increased risk of laryngeal SCC to be 1.8-fold for workers with occupational asbestos exposure.</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In a report from Spain, the exposure risk of developing laryngeal SCC was increased 5.6-fold for wood workers, and the risk appeared to increase with duration of exposure (and to decrease with elapsed time after leaving a wood-working occupation).78</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Other reported occupational risks of developing laryngeal SCC include exposure to dust and gas compounds in polluted work environments. 17,18,63,93,105 The reported excessive risk of laryngeal SCC found in furniture workers as compared with non-wood workers may also be due to exposure to the finishing and varnishing processes. 102 Penderson et al 76 found that the roasting and smelting occupations increased the risk of laryngeal carcinoma. Suspected agents include nickel, 73 mustard gas, 63 and certain textile fibers. 17</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Table 3 summarizes reports on the relative risk of developing laryngeal SCC, based upon epidemiology of specific occupational exposures to chemicals, dusts, fibers and other agents.</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Table 3. Reported relative risks for developing laryngeal carcinoma with occupational exposures</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Reported Relative Risks for Developing Laryngeal Carcinoma with Occupational Exposures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Occupational Exposure  RelativeRisk  Reference</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Asbestos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1.8 </a:t>
            </a:r>
            <a:r>
              <a:rPr b="0" lang="pt-BR" sz="800" spc="-1" strike="noStrike">
                <a:solidFill>
                  <a:srgbClr val="000000"/>
                </a:solidFill>
                <a:latin typeface="Arial"/>
              </a:rPr>
              <a:t>	</a:t>
            </a:r>
            <a:r>
              <a:rPr b="0" lang="pt-BR" sz="800" spc="-1" strike="noStrike">
                <a:solidFill>
                  <a:srgbClr val="000000"/>
                </a:solidFill>
                <a:latin typeface="Arial"/>
              </a:rPr>
              <a:t>Olsen and Sabroe 73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5.1</a:t>
            </a:r>
            <a:r>
              <a:rPr b="0" lang="pt-BR" sz="800" spc="-1" strike="noStrike">
                <a:solidFill>
                  <a:srgbClr val="000000"/>
                </a:solidFill>
                <a:latin typeface="Arial"/>
              </a:rPr>
              <a:t>	</a:t>
            </a:r>
            <a:r>
              <a:rPr b="0" lang="pt-BR" sz="800" spc="-1" strike="noStrike">
                <a:solidFill>
                  <a:srgbClr val="000000"/>
                </a:solidFill>
                <a:latin typeface="Arial"/>
              </a:rPr>
              <a:t> Burch et al 11</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9.0</a:t>
            </a:r>
            <a:r>
              <a:rPr b="0" lang="pt-BR" sz="800" spc="-1" strike="noStrike">
                <a:solidFill>
                  <a:srgbClr val="000000"/>
                </a:solidFill>
                <a:latin typeface="Arial"/>
              </a:rPr>
              <a:t>	</a:t>
            </a:r>
            <a:r>
              <a:rPr b="0" lang="pt-BR" sz="800" spc="-1" strike="noStrike">
                <a:solidFill>
                  <a:srgbClr val="000000"/>
                </a:solidFill>
                <a:latin typeface="Arial"/>
              </a:rPr>
              <a:t>Morgan and Shettigara 70</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Industrial/cement dusts</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1.6</a:t>
            </a:r>
            <a:r>
              <a:rPr b="0" lang="pt-BR" sz="800" spc="-1" strike="noStrike">
                <a:solidFill>
                  <a:srgbClr val="000000"/>
                </a:solidFill>
                <a:latin typeface="Arial"/>
              </a:rPr>
              <a:t>	</a:t>
            </a:r>
            <a:r>
              <a:rPr b="0" lang="pt-BR" sz="800" spc="-1" strike="noStrike">
                <a:solidFill>
                  <a:srgbClr val="000000"/>
                </a:solidFill>
                <a:latin typeface="Arial"/>
              </a:rPr>
              <a:t>Olsen and Sabroe 73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1.9</a:t>
            </a:r>
            <a:r>
              <a:rPr b="0" lang="pt-BR" sz="800" spc="-1" strike="noStrike">
                <a:solidFill>
                  <a:srgbClr val="000000"/>
                </a:solidFill>
                <a:latin typeface="Arial"/>
              </a:rPr>
              <a:t>	</a:t>
            </a:r>
            <a:r>
              <a:rPr b="0" lang="pt-BR" sz="800" spc="-1" strike="noStrike">
                <a:solidFill>
                  <a:srgbClr val="000000"/>
                </a:solidFill>
                <a:latin typeface="Arial"/>
              </a:rPr>
              <a:t>Maier et al 62</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Isopropyl alcohol</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3.2</a:t>
            </a:r>
            <a:r>
              <a:rPr b="0" lang="pt-BR" sz="800" spc="-1" strike="noStrike">
                <a:solidFill>
                  <a:srgbClr val="000000"/>
                </a:solidFill>
                <a:latin typeface="Arial"/>
              </a:rPr>
              <a:t>	</a:t>
            </a:r>
            <a:r>
              <a:rPr b="0" lang="pt-BR" sz="800" spc="-1" strike="noStrike">
                <a:solidFill>
                  <a:srgbClr val="000000"/>
                </a:solidFill>
                <a:latin typeface="Arial"/>
              </a:rPr>
              <a:t>Lynch et al 59</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Leather working</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3.0</a:t>
            </a:r>
            <a:r>
              <a:rPr b="0" lang="pt-BR" sz="800" spc="-1" strike="noStrike">
                <a:solidFill>
                  <a:srgbClr val="000000"/>
                </a:solidFill>
                <a:latin typeface="Arial"/>
              </a:rPr>
              <a:t>	</a:t>
            </a:r>
            <a:r>
              <a:rPr b="0" lang="pt-BR" sz="800" spc="-1" strike="noStrike">
                <a:solidFill>
                  <a:srgbClr val="000000"/>
                </a:solidFill>
                <a:latin typeface="Arial"/>
              </a:rPr>
              <a:t>Decoufle 17</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3.5</a:t>
            </a:r>
            <a:r>
              <a:rPr b="0" lang="pt-BR" sz="800" spc="-1" strike="noStrike">
                <a:solidFill>
                  <a:srgbClr val="000000"/>
                </a:solidFill>
                <a:latin typeface="Arial"/>
              </a:rPr>
              <a:t>	</a:t>
            </a:r>
            <a:r>
              <a:rPr b="0" lang="pt-BR" sz="800" spc="-1" strike="noStrike">
                <a:solidFill>
                  <a:srgbClr val="000000"/>
                </a:solidFill>
                <a:latin typeface="Arial"/>
              </a:rPr>
              <a:t>Decoufle et al 18</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Metal processing</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5.3</a:t>
            </a:r>
            <a:r>
              <a:rPr b="0" lang="pt-BR" sz="800" spc="-1" strike="noStrike">
                <a:solidFill>
                  <a:srgbClr val="000000"/>
                </a:solidFill>
                <a:latin typeface="Arial"/>
              </a:rPr>
              <a:t>	</a:t>
            </a:r>
            <a:r>
              <a:rPr b="0" lang="pt-BR" sz="800" spc="-1" strike="noStrike">
                <a:solidFill>
                  <a:srgbClr val="000000"/>
                </a:solidFill>
                <a:latin typeface="Arial"/>
              </a:rPr>
              <a:t>Burch et al 11</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8.5</a:t>
            </a:r>
            <a:r>
              <a:rPr b="0" lang="pt-BR" sz="800" spc="-1" strike="noStrike">
                <a:solidFill>
                  <a:srgbClr val="000000"/>
                </a:solidFill>
                <a:latin typeface="Arial"/>
              </a:rPr>
              <a:t>	</a:t>
            </a:r>
            <a:r>
              <a:rPr b="0" lang="pt-BR" sz="800" spc="-1" strike="noStrike">
                <a:solidFill>
                  <a:srgbClr val="000000"/>
                </a:solidFill>
                <a:latin typeface="Arial"/>
              </a:rPr>
              <a:t>Flanders et al 30</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Mustard gas</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9.3</a:t>
            </a:r>
            <a:r>
              <a:rPr b="0" lang="pt-BR" sz="800" spc="-1" strike="noStrike">
                <a:solidFill>
                  <a:srgbClr val="000000"/>
                </a:solidFill>
                <a:latin typeface="Arial"/>
              </a:rPr>
              <a:t>	</a:t>
            </a:r>
            <a:r>
              <a:rPr b="0" lang="pt-BR" sz="800" spc="-1" strike="noStrike">
                <a:solidFill>
                  <a:srgbClr val="000000"/>
                </a:solidFill>
                <a:latin typeface="Arial"/>
              </a:rPr>
              <a:t>Manning et al 83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Nickel/nickel refining</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1.7</a:t>
            </a:r>
            <a:r>
              <a:rPr b="0" lang="pt-BR" sz="800" spc="-1" strike="noStrike">
                <a:solidFill>
                  <a:srgbClr val="000000"/>
                </a:solidFill>
                <a:latin typeface="Arial"/>
              </a:rPr>
              <a:t>	</a:t>
            </a:r>
            <a:r>
              <a:rPr b="0" lang="pt-BR" sz="800" spc="-1" strike="noStrike">
                <a:solidFill>
                  <a:srgbClr val="000000"/>
                </a:solidFill>
                <a:latin typeface="Arial"/>
              </a:rPr>
              <a:t>Olsen and Sabroe 73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1.9</a:t>
            </a:r>
            <a:r>
              <a:rPr b="0" lang="pt-BR" sz="800" spc="-1" strike="noStrike">
                <a:solidFill>
                  <a:srgbClr val="000000"/>
                </a:solidFill>
                <a:latin typeface="Arial"/>
              </a:rPr>
              <a:t>	</a:t>
            </a:r>
            <a:r>
              <a:rPr b="0" lang="pt-BR" sz="800" spc="-1" strike="noStrike">
                <a:solidFill>
                  <a:srgbClr val="000000"/>
                </a:solidFill>
                <a:latin typeface="Arial"/>
              </a:rPr>
              <a:t>Decoufle et al 18</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10.0</a:t>
            </a:r>
            <a:r>
              <a:rPr b="0" lang="pt-BR" sz="800" spc="-1" strike="noStrike">
                <a:solidFill>
                  <a:srgbClr val="000000"/>
                </a:solidFill>
                <a:latin typeface="Arial"/>
              </a:rPr>
              <a:t>	</a:t>
            </a:r>
            <a:r>
              <a:rPr b="0" lang="pt-BR" sz="800" spc="-1" strike="noStrike">
                <a:solidFill>
                  <a:srgbClr val="000000"/>
                </a:solidFill>
                <a:latin typeface="Arial"/>
              </a:rPr>
              <a:t>Pederson et al 76</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Sulfuric acid/other acids</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1.3O</a:t>
            </a:r>
            <a:r>
              <a:rPr b="0" lang="pt-BR" sz="800" spc="-1" strike="noStrike">
                <a:solidFill>
                  <a:srgbClr val="000000"/>
                </a:solidFill>
                <a:latin typeface="Arial"/>
              </a:rPr>
              <a:t>	</a:t>
            </a:r>
            <a:r>
              <a:rPr b="0" lang="pt-BR" sz="800" spc="-1" strike="noStrike">
                <a:solidFill>
                  <a:srgbClr val="000000"/>
                </a:solidFill>
                <a:latin typeface="Arial"/>
              </a:rPr>
              <a:t>lsen and Sabroe 73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13.4</a:t>
            </a:r>
            <a:r>
              <a:rPr b="0" lang="pt-BR" sz="800" spc="-1" strike="noStrike">
                <a:solidFill>
                  <a:srgbClr val="000000"/>
                </a:solidFill>
                <a:latin typeface="Arial"/>
              </a:rPr>
              <a:t>	</a:t>
            </a:r>
            <a:r>
              <a:rPr b="0" lang="pt-BR" sz="800" spc="-1" strike="noStrike">
                <a:solidFill>
                  <a:srgbClr val="000000"/>
                </a:solidFill>
                <a:latin typeface="Arial"/>
              </a:rPr>
              <a:t>Soskolne et al 93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Textile fibers/processing</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2.0</a:t>
            </a:r>
            <a:r>
              <a:rPr b="0" lang="pt-BR" sz="800" spc="-1" strike="noStrike">
                <a:solidFill>
                  <a:srgbClr val="000000"/>
                </a:solidFill>
                <a:latin typeface="Arial"/>
              </a:rPr>
              <a:t>	</a:t>
            </a:r>
            <a:r>
              <a:rPr b="0" lang="pt-BR" sz="800" spc="-1" strike="noStrike">
                <a:solidFill>
                  <a:srgbClr val="000000"/>
                </a:solidFill>
                <a:latin typeface="Arial"/>
              </a:rPr>
              <a:t>Decoufle 18</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5.6</a:t>
            </a:r>
            <a:r>
              <a:rPr b="0" lang="pt-BR" sz="800" spc="-1" strike="noStrike">
                <a:solidFill>
                  <a:srgbClr val="000000"/>
                </a:solidFill>
                <a:latin typeface="Arial"/>
              </a:rPr>
              <a:t>	</a:t>
            </a:r>
            <a:r>
              <a:rPr b="0" lang="pt-BR" sz="800" spc="-1" strike="noStrike">
                <a:solidFill>
                  <a:srgbClr val="000000"/>
                </a:solidFill>
                <a:latin typeface="Arial"/>
              </a:rPr>
              <a:t>Flanders 30</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Wood working</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1.4</a:t>
            </a:r>
            <a:r>
              <a:rPr b="0" lang="pt-BR" sz="800" spc="-1" strike="noStrike">
                <a:solidFill>
                  <a:srgbClr val="000000"/>
                </a:solidFill>
                <a:latin typeface="Arial"/>
              </a:rPr>
              <a:t>	</a:t>
            </a:r>
            <a:r>
              <a:rPr b="0" lang="pt-BR" sz="800" spc="-1" strike="noStrike">
                <a:solidFill>
                  <a:srgbClr val="000000"/>
                </a:solidFill>
                <a:latin typeface="Arial"/>
              </a:rPr>
              <a:t>Olsen and Sabroe 73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3.2</a:t>
            </a:r>
            <a:r>
              <a:rPr b="0" lang="pt-BR" sz="800" spc="-1" strike="noStrike">
                <a:solidFill>
                  <a:srgbClr val="000000"/>
                </a:solidFill>
                <a:latin typeface="Arial"/>
              </a:rPr>
              <a:t>	</a:t>
            </a:r>
            <a:r>
              <a:rPr b="0" lang="pt-BR" sz="800" spc="-1" strike="noStrike">
                <a:solidFill>
                  <a:srgbClr val="000000"/>
                </a:solidFill>
                <a:latin typeface="Arial"/>
              </a:rPr>
              <a:t>Maier et al 62</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5.6</a:t>
            </a:r>
            <a:r>
              <a:rPr b="0" lang="pt-BR" sz="800" spc="-1" strike="noStrike">
                <a:solidFill>
                  <a:srgbClr val="000000"/>
                </a:solidFill>
                <a:latin typeface="Arial"/>
              </a:rPr>
              <a:t>	</a:t>
            </a:r>
            <a:r>
              <a:rPr b="0" lang="pt-BR" sz="800" spc="-1" strike="noStrike">
                <a:solidFill>
                  <a:srgbClr val="000000"/>
                </a:solidFill>
                <a:latin typeface="Arial"/>
              </a:rPr>
              <a:t>Acheson et al 2</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Coal and tar products</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1.4</a:t>
            </a:r>
            <a:r>
              <a:rPr b="0" lang="pt-BR" sz="800" spc="-1" strike="noStrike">
                <a:solidFill>
                  <a:srgbClr val="000000"/>
                </a:solidFill>
                <a:latin typeface="Arial"/>
              </a:rPr>
              <a:t>	</a:t>
            </a:r>
            <a:r>
              <a:rPr b="0" lang="pt-BR" sz="800" spc="-1" strike="noStrike">
                <a:solidFill>
                  <a:srgbClr val="000000"/>
                </a:solidFill>
                <a:latin typeface="Arial"/>
              </a:rPr>
              <a:t>Olsen and Sabroe 73</a:t>
            </a: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	</a:t>
            </a:r>
            <a:r>
              <a:rPr b="0" lang="pt-BR" sz="800" spc="-1" strike="noStrike">
                <a:solidFill>
                  <a:srgbClr val="000000"/>
                </a:solidFill>
                <a:latin typeface="Arial"/>
              </a:rPr>
              <a:t>6.1</a:t>
            </a:r>
            <a:r>
              <a:rPr b="0" lang="pt-BR" sz="800" spc="-1" strike="noStrike">
                <a:solidFill>
                  <a:srgbClr val="000000"/>
                </a:solidFill>
                <a:latin typeface="Arial"/>
              </a:rPr>
              <a:t>	</a:t>
            </a:r>
            <a:r>
              <a:rPr b="0" lang="pt-BR" sz="800" spc="-1" strike="noStrike">
                <a:solidFill>
                  <a:srgbClr val="000000"/>
                </a:solidFill>
                <a:latin typeface="Arial"/>
              </a:rPr>
              <a:t>Maier et al 62</a:t>
            </a:r>
            <a:endParaRPr b="0" lang="pt-BR" sz="800" spc="-1" strike="noStrike">
              <a:solidFill>
                <a:srgbClr val="000000"/>
              </a:solid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2AFA8439-A69E-4D3D-B522-456D2EF382AC}"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29" name="PlaceHolder 2"/>
          <p:cNvSpPr>
            <a:spLocks noGrp="1"/>
          </p:cNvSpPr>
          <p:nvPr>
            <p:ph type="sldImg"/>
          </p:nvPr>
        </p:nvSpPr>
        <p:spPr>
          <a:xfrm>
            <a:off x="1143000" y="685800"/>
            <a:ext cx="4572000" cy="3429000"/>
          </a:xfrm>
          <a:prstGeom prst="rect">
            <a:avLst/>
          </a:prstGeom>
        </p:spPr>
      </p:sp>
      <p:sp>
        <p:nvSpPr>
          <p:cNvPr id="330"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Quando as cordas vocais estão doentes, elas não funcionam bem e a pessoa pode começar a sentir: rouquidão… dificuldade para engolir.</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Quem aqui já não teve ou não tem algum destes sintomas?...”</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94395879-6A91-4ED0-97A6-08DF93E27070}"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32" name="PlaceHolder 2"/>
          <p:cNvSpPr>
            <a:spLocks noGrp="1"/>
          </p:cNvSpPr>
          <p:nvPr>
            <p:ph type="sldImg"/>
          </p:nvPr>
        </p:nvSpPr>
        <p:spPr>
          <a:xfrm>
            <a:off x="1143000" y="685800"/>
            <a:ext cx="4572000" cy="3429000"/>
          </a:xfrm>
          <a:prstGeom prst="rect">
            <a:avLst/>
          </a:prstGeom>
        </p:spPr>
      </p:sp>
      <p:sp>
        <p:nvSpPr>
          <p:cNvPr id="333"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Para aqueles que tem alguns dos sintomas de que falamos, provavelmente, a preocupação que fica deve ser:</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O que será que está acontecendo com minhas cordas vocais?...”</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[Poderia aproveitar esta ilustração para mostrar como é uma prega normal, para contrastar com os casos patológicos a seguir]</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4FFECAB3-D823-4320-B79A-776A3F3978CD}"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35" name="PlaceHolder 2"/>
          <p:cNvSpPr>
            <a:spLocks noGrp="1"/>
          </p:cNvSpPr>
          <p:nvPr>
            <p:ph type="sldImg"/>
          </p:nvPr>
        </p:nvSpPr>
        <p:spPr>
          <a:xfrm>
            <a:off x="1143000" y="685800"/>
            <a:ext cx="4572000" cy="3429000"/>
          </a:xfrm>
          <a:prstGeom prst="rect">
            <a:avLst/>
          </a:prstGeom>
        </p:spPr>
      </p:sp>
      <p:sp>
        <p:nvSpPr>
          <p:cNvPr id="336"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Vamos ver alguns exemplos do que pode acontecer com as cordas vocais, quando elas estão doentes…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Por exemplo, quando pegamos uma gripe forte e ficamos com rouquidão o que pode estar acontecendo com as cordas vocais é algo assim…</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As cordas podem ficar inchadas e inflamadas… Isso prejudica a vibração das cordas vocais e impede que a voz saia normal.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Mas essa inflamação geralmente é passageira, assim como a gripe.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Desde que alguns cuidados sejam tomados, conforme a inflamação vai diminuindo, a voz tb. vai melhorando…”</a:t>
            </a:r>
            <a:endParaRPr b="0" lang="pt-BR" sz="1200" spc="-1" strike="noStrike">
              <a:solidFill>
                <a:srgbClr val="000000"/>
              </a:solid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88557289-0C09-4762-848E-8B8D42B029C0}"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38" name="PlaceHolder 2"/>
          <p:cNvSpPr>
            <a:spLocks noGrp="1"/>
          </p:cNvSpPr>
          <p:nvPr>
            <p:ph type="sldImg"/>
          </p:nvPr>
        </p:nvSpPr>
        <p:spPr>
          <a:xfrm>
            <a:off x="1143000" y="685800"/>
            <a:ext cx="4572000" cy="3429000"/>
          </a:xfrm>
          <a:prstGeom prst="rect">
            <a:avLst/>
          </a:prstGeom>
        </p:spPr>
      </p:sp>
      <p:sp>
        <p:nvSpPr>
          <p:cNvPr id="339"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Às vezes, um vaso sanguíneo da corda vocal pode se romper causando uma hemorragia dentro da corda…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Felizmente, isso não é muito comum, mas pode acontecer em quem abusa da voz: P.e., depois de um grito violento ou em quem fala muito quando gripado, principalmente se a pessoa tiver facilidade de sangramento…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Esses quadros também tendem a melhorar, desde que tratados devidamente e desde que a pessoa tome cuidado com as cordas vocais e deixe elas “descansarem”…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Mas se isso não é feito, as cordas vocais podem ficar “duras” e a voz pode ficar alterada para sempre.”</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[nota: optou-se por hemorragia, ao invés de hematoma, por considerarmos um termo de mais fácil compreensão…]</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15DD297B-B348-4CA1-99F0-355C314ADF8A}"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41" name="PlaceHolder 2"/>
          <p:cNvSpPr>
            <a:spLocks noGrp="1"/>
          </p:cNvSpPr>
          <p:nvPr>
            <p:ph type="sldImg"/>
          </p:nvPr>
        </p:nvSpPr>
        <p:spPr>
          <a:xfrm>
            <a:off x="1143000" y="685800"/>
            <a:ext cx="4572000" cy="3429000"/>
          </a:xfrm>
          <a:prstGeom prst="rect">
            <a:avLst/>
          </a:prstGeom>
        </p:spPr>
      </p:sp>
      <p:sp>
        <p:nvSpPr>
          <p:cNvPr id="342"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Os nódulos (ou “calos”) das cordas vocais geralmente acontecem nas pessoas que estão sempre abusando da voz…</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Eles surgem por um mecanismo parecido com o que ocorre quando usamos um sapato apertado por muito tempo… O lugar que é machucado constantemente acaba desenvolvendo um “calo”.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Naquelas pessoas que abusam da voz, as cordas vocais ao invés de apenas se encostarem suavemente durante a vibração, acabam batendo uma na outra (como vimos, cerca de 100-300x/seg!)… O resultado é a formação dos nódulos vocais... Os nódulos prejudicam a vibração das cordas vocais e deixam a voz rouca…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Eles não costumam desaparecer sozinhos e devem ser tratados para que a voz melhore”</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299C6C17-767A-4265-88FB-2BCEA2437A00}"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44" name="PlaceHolder 2"/>
          <p:cNvSpPr>
            <a:spLocks noGrp="1"/>
          </p:cNvSpPr>
          <p:nvPr>
            <p:ph type="sldImg"/>
          </p:nvPr>
        </p:nvSpPr>
        <p:spPr>
          <a:xfrm>
            <a:off x="1143000" y="685800"/>
            <a:ext cx="4572000" cy="3429000"/>
          </a:xfrm>
          <a:prstGeom prst="rect">
            <a:avLst/>
          </a:prstGeom>
        </p:spPr>
      </p:sp>
      <p:sp>
        <p:nvSpPr>
          <p:cNvPr id="345"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Um pólipo é como um pequeno caroço que fica pendurado na corda vocal. Ele também é mais comum em pessoas que não tomam cuidado e abusam da voz.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Como ele não deixa as cordas vocais fecharem adequadamente, a voz tende a ficar rouca.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O pólipo também não costuma desaparecer sozinho e precisa ser tratado para que a voz melhore.”</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0F03BA97-948B-4A33-A866-41DA721E1FE3}"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47" name="PlaceHolder 2"/>
          <p:cNvSpPr>
            <a:spLocks noGrp="1"/>
          </p:cNvSpPr>
          <p:nvPr>
            <p:ph type="sldImg"/>
          </p:nvPr>
        </p:nvSpPr>
        <p:spPr>
          <a:xfrm>
            <a:off x="1143000" y="685800"/>
            <a:ext cx="4572000" cy="3429000"/>
          </a:xfrm>
          <a:prstGeom prst="rect">
            <a:avLst/>
          </a:prstGeom>
        </p:spPr>
      </p:sp>
      <p:sp>
        <p:nvSpPr>
          <p:cNvPr id="348"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Finalmente, (e é o que todo mundo tem medo quando tem alguma doença, é que ela seja um câncer…)</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O câncer de laringe pode estar localizado na corda vocal. Dessa forma, o tumor atrapalha a vibração da corda vocal e o primeiro sintoma da doença pode ser a rouquidão.</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288B188B-CA9B-4324-8C49-94ABB2B2C6FC}"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50" name="PlaceHolder 2"/>
          <p:cNvSpPr>
            <a:spLocks noGrp="1"/>
          </p:cNvSpPr>
          <p:nvPr>
            <p:ph type="sldImg"/>
          </p:nvPr>
        </p:nvSpPr>
        <p:spPr>
          <a:xfrm>
            <a:off x="1143000" y="685800"/>
            <a:ext cx="4572000" cy="3429000"/>
          </a:xfrm>
          <a:prstGeom prst="rect">
            <a:avLst/>
          </a:prstGeom>
        </p:spPr>
      </p:sp>
      <p:sp>
        <p:nvSpPr>
          <p:cNvPr id="351"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1" lang="en-US" sz="1200" spc="-1" strike="noStrike">
                <a:solidFill>
                  <a:srgbClr val="000000"/>
                </a:solidFill>
                <a:latin typeface="Arial"/>
              </a:rPr>
              <a:t>Signs and symptoms of laryngeal cancer include:</a:t>
            </a:r>
            <a:r>
              <a:rPr b="0" lang="en-US" sz="1200" spc="-1" strike="noStrike">
                <a:solidFill>
                  <a:srgbClr val="000000"/>
                </a:solidFill>
                <a:latin typeface="Arial"/>
              </a:rPr>
              <a:t>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Progressive or persistent hoarseness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Difficulty swallowing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Persistent sore throat or pain with swallowing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Difficulty breathing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Pain in the ear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Lump in the neck </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http://www.entnet.org/healthinfo/throat/Throat_Cancer.cfm</a:t>
            </a:r>
            <a:endParaRPr b="0" lang="pt-BR" sz="1200" spc="-1" strike="noStrike">
              <a:solidFill>
                <a:srgbClr val="000000"/>
              </a:solid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4C5177AC-F7E9-47B4-B315-DA5818CF4ACE}"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287" name="PlaceHolder 2"/>
          <p:cNvSpPr>
            <a:spLocks noGrp="1"/>
          </p:cNvSpPr>
          <p:nvPr>
            <p:ph type="sldImg"/>
          </p:nvPr>
        </p:nvSpPr>
        <p:spPr>
          <a:xfrm>
            <a:off x="1143000" y="685800"/>
            <a:ext cx="4572000" cy="3429000"/>
          </a:xfrm>
          <a:prstGeom prst="rect">
            <a:avLst/>
          </a:prstGeom>
        </p:spPr>
      </p:sp>
      <p:sp>
        <p:nvSpPr>
          <p:cNvPr id="288"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Um “dom” tão importante, mas por outro lado, tão </a:t>
            </a:r>
            <a:r>
              <a:rPr b="1" lang="en-US" sz="1200" spc="-1" strike="noStrike">
                <a:solidFill>
                  <a:srgbClr val="000000"/>
                </a:solidFill>
                <a:latin typeface="Arial"/>
              </a:rPr>
              <a:t>negligenciado</a:t>
            </a:r>
            <a:r>
              <a:rPr b="0" lang="en-US" sz="1200" spc="-1" strike="noStrike">
                <a:solidFill>
                  <a:srgbClr val="000000"/>
                </a:solidFill>
                <a:latin typeface="Arial"/>
              </a:rPr>
              <a:t> em nosso dia-a-dia…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Quem de nós realmente toma cuidado com a voz nas atividades diárias?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 gente costuma não dar muita importância para ela…</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1DF1CF68-4FED-44AA-83BE-BC9F4FEB2E0A}"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53" name="PlaceHolder 2"/>
          <p:cNvSpPr>
            <a:spLocks noGrp="1"/>
          </p:cNvSpPr>
          <p:nvPr>
            <p:ph type="sldImg"/>
          </p:nvPr>
        </p:nvSpPr>
        <p:spPr>
          <a:xfrm>
            <a:off x="1143000" y="685800"/>
            <a:ext cx="4572000" cy="3429000"/>
          </a:xfrm>
          <a:prstGeom prst="rect">
            <a:avLst/>
          </a:prstGeom>
        </p:spPr>
      </p:sp>
      <p:sp>
        <p:nvSpPr>
          <p:cNvPr id="354"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A maioria dos problemas da voz melhoram em poucos dias. Contudo, se uma alteração de voz persistir por mais de 2 sem, ela deve ser investigada…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Além disso…”</a:t>
            </a:r>
            <a:endParaRPr b="0" lang="pt-BR" sz="1200" spc="-1" strike="noStrike">
              <a:solidFill>
                <a:srgbClr val="000000"/>
              </a:solid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1230366D-4C07-4B43-B171-F6ED4FF57078}"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56" name="PlaceHolder 2"/>
          <p:cNvSpPr>
            <a:spLocks noGrp="1"/>
          </p:cNvSpPr>
          <p:nvPr>
            <p:ph type="sldImg"/>
          </p:nvPr>
        </p:nvSpPr>
        <p:spPr>
          <a:xfrm>
            <a:off x="1143000" y="685800"/>
            <a:ext cx="4572000" cy="3429000"/>
          </a:xfrm>
          <a:prstGeom prst="rect">
            <a:avLst/>
          </a:prstGeom>
        </p:spPr>
      </p:sp>
      <p:sp>
        <p:nvSpPr>
          <p:cNvPr id="357"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Para aqueles que têm medo de ir ao médico…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Não fiquem preocupados…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 grande maioria das doenças da voz tem tratamento, que pode ser por medicamentos…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Uma outra boa notícia é que…</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Quanto mais cedo o diagnóstico é feito…  …em casos de câncer.”</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64B328D3-ED27-485C-A1EF-57C6F78EA0EB}"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59" name="PlaceHolder 2"/>
          <p:cNvSpPr>
            <a:spLocks noGrp="1"/>
          </p:cNvSpPr>
          <p:nvPr>
            <p:ph type="sldImg"/>
          </p:nvPr>
        </p:nvSpPr>
        <p:spPr>
          <a:xfrm>
            <a:off x="1143000" y="685800"/>
            <a:ext cx="4572000" cy="3429000"/>
          </a:xfrm>
          <a:prstGeom prst="rect">
            <a:avLst/>
          </a:prstGeom>
        </p:spPr>
      </p:sp>
      <p:sp>
        <p:nvSpPr>
          <p:cNvPr id="360" name="PlaceHolder 3"/>
          <p:cNvSpPr>
            <a:spLocks noGrp="1"/>
          </p:cNvSpPr>
          <p:nvPr>
            <p:ph type="body"/>
          </p:nvPr>
        </p:nvSpPr>
        <p:spPr>
          <a:xfrm>
            <a:off x="685800" y="4343400"/>
            <a:ext cx="5486400" cy="4114800"/>
          </a:xfrm>
          <a:prstGeom prst="rect">
            <a:avLst/>
          </a:prstGeom>
        </p:spPr>
        <p:txBody>
          <a:bodyPr>
            <a:noAutofit/>
          </a:bodyPr>
          <a:p>
            <a:pPr>
              <a:lnSpc>
                <a:spcPct val="80000"/>
              </a:lnSpc>
              <a:spcBef>
                <a:spcPts val="298"/>
              </a:spcBef>
            </a:pPr>
            <a:r>
              <a:rPr b="0" lang="en-US" sz="800" spc="-1" strike="noStrike">
                <a:solidFill>
                  <a:srgbClr val="000000"/>
                </a:solidFill>
                <a:latin typeface="Arial"/>
              </a:rPr>
              <a:t>Antes de vermos o que devemos fazer ou evitar para cuidarmos de nossa voz, vamos desfazer algumas crendices populares…</a:t>
            </a:r>
            <a:endParaRPr b="0" lang="pt-BR" sz="800" spc="-1" strike="noStrike">
              <a:solidFill>
                <a:srgbClr val="000000"/>
              </a:solidFill>
              <a:latin typeface="Arial"/>
            </a:endParaRPr>
          </a:p>
          <a:p>
            <a:pPr>
              <a:lnSpc>
                <a:spcPct val="80000"/>
              </a:lnSpc>
              <a:spcBef>
                <a:spcPts val="298"/>
              </a:spcBef>
            </a:pPr>
            <a:endParaRPr b="0" lang="pt-BR" sz="800" spc="-1" strike="noStrike">
              <a:solidFill>
                <a:srgbClr val="000000"/>
              </a:solidFill>
              <a:latin typeface="Arial"/>
            </a:endParaRPr>
          </a:p>
          <a:p>
            <a:pPr>
              <a:lnSpc>
                <a:spcPct val="80000"/>
              </a:lnSpc>
              <a:spcBef>
                <a:spcPts val="298"/>
              </a:spcBef>
            </a:pPr>
            <a:r>
              <a:rPr b="0" lang="en-US" sz="800" spc="-1" strike="noStrike">
                <a:solidFill>
                  <a:srgbClr val="000000"/>
                </a:solidFill>
                <a:latin typeface="Arial"/>
              </a:rPr>
              <a:t>[pastilhas, principalmente se conferem um efeito anestésico, podem ser prejudiciais pois podem mascarar os sintomas de uma inflamação, por exemplo. Se o paciente fala nessas condições, pode haver prejuízo para a voz]</a:t>
            </a:r>
            <a:endParaRPr b="0" lang="pt-BR" sz="800" spc="-1" strike="noStrike">
              <a:solidFill>
                <a:srgbClr val="000000"/>
              </a:solidFill>
              <a:latin typeface="Arial"/>
            </a:endParaRPr>
          </a:p>
          <a:p>
            <a:pPr>
              <a:lnSpc>
                <a:spcPct val="80000"/>
              </a:lnSpc>
              <a:spcBef>
                <a:spcPts val="298"/>
              </a:spcBef>
            </a:pPr>
            <a:endParaRPr b="0" lang="pt-BR" sz="800" spc="-1" strike="noStrike">
              <a:solidFill>
                <a:srgbClr val="000000"/>
              </a:solidFill>
              <a:latin typeface="Arial"/>
            </a:endParaRPr>
          </a:p>
          <a:p>
            <a:pPr>
              <a:lnSpc>
                <a:spcPct val="80000"/>
              </a:lnSpc>
              <a:spcBef>
                <a:spcPts val="298"/>
              </a:spcBef>
            </a:pPr>
            <a:endParaRPr b="0" lang="pt-BR" sz="800" spc="-1" strike="noStrike">
              <a:solidFill>
                <a:srgbClr val="000000"/>
              </a:solidFill>
              <a:latin typeface="Arial"/>
            </a:endParaRPr>
          </a:p>
          <a:p>
            <a:pPr>
              <a:lnSpc>
                <a:spcPct val="80000"/>
              </a:lnSpc>
              <a:spcBef>
                <a:spcPts val="298"/>
              </a:spcBef>
            </a:pPr>
            <a:r>
              <a:rPr b="0" lang="pt-BR" sz="800" spc="-1" strike="noStrike">
                <a:solidFill>
                  <a:srgbClr val="000000"/>
                </a:solidFill>
                <a:latin typeface="Arial"/>
              </a:rPr>
              <a:t>http://www.centrinho.usp.br/hospital/pacientes/file/dica_06b.html</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Você sabe cuidar da sua voz?</a:t>
            </a:r>
            <a:br/>
            <a:r>
              <a:rPr b="1" lang="pt-BR" sz="800" spc="-1" strike="noStrike">
                <a:solidFill>
                  <a:srgbClr val="000000"/>
                </a:solidFill>
                <a:latin typeface="Arial"/>
              </a:rPr>
              <a:t>Mitos e comprovações científicas - verdades e mentiras sobre os cuidados com a voz</a:t>
            </a:r>
            <a:r>
              <a:rPr b="0" lang="pt-BR" sz="800" spc="-1" strike="noStrike">
                <a:solidFill>
                  <a:srgbClr val="000000"/>
                </a:solidFill>
                <a:latin typeface="Arial"/>
              </a:rPr>
              <a:t>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Colocar um balde de água no canto da sala.</a:t>
            </a:r>
            <a:br/>
            <a:r>
              <a:rPr b="0" lang="pt-BR" sz="800" spc="-1" strike="noStrike">
                <a:solidFill>
                  <a:srgbClr val="000000"/>
                </a:solidFill>
                <a:latin typeface="Arial"/>
              </a:rPr>
              <a:t>Essa prática não funciona. É indicada para quem fica em ambiente com ar-condicionado, mas é fora de propósito. O ar-condicionado prejudica a voz pelo fato de retirar a umidade do ambiente e, automaticamente, ressacar a pele como um todo, ressecar o corpo e a laringe. Geralmente, quem fica por muito tempo num ambiente com ar-condicionado está sempre tossindo, pigarreando... Atitudes que fazem com que as pregas vocais entrem em um brusco atrito. A única maneira de repor essa secura do ar é fazer a ingestão direta de água natural, a chamada hidratoterapia. Terapia que consiste em ingerir 2 litros de água por dia, uma média de 8 a 10 copos.</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Tomar uma dose de conhaque antes do discurso. </a:t>
            </a:r>
            <a:br/>
            <a:r>
              <a:rPr b="0" lang="pt-BR" sz="800" spc="-1" strike="noStrike">
                <a:solidFill>
                  <a:srgbClr val="000000"/>
                </a:solidFill>
                <a:latin typeface="Arial"/>
              </a:rPr>
              <a:t>Errado! O conhaque, bem como o gengibre e o própolis, tem a propriedade de anestesiar as pregas vocais. "Se você tomar uma dose de conhaque ou mastigar um pedaço de gengibre, terá, no momento, uma sensação de alívio. É por isso que as pessoas dizem que tomam um gole de conhaque e falam melhor; essa sensação é real, mas é, também, circunstâncial. Se você passar de uma dose para duas, três, quatro doses terá cada vez mais a sensação de alívio", explica Daniela Ruiz. Mas, segundo ela, durante essa sensação de alívio, você perde a sensibilidade e passa a falar de maneira abusiva. O mesmo procedimento acontece com as pastilhas e os sprays.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Propólis e gengibre fazem bem à garganta? </a:t>
            </a:r>
            <a:br/>
            <a:r>
              <a:rPr b="0" lang="pt-BR" sz="800" spc="-1" strike="noStrike">
                <a:solidFill>
                  <a:srgbClr val="000000"/>
                </a:solidFill>
                <a:latin typeface="Arial"/>
              </a:rPr>
              <a:t>Se a pessoa está passando por um processo infeccioso, o própolis é indicado, desde que ela não vá falar. O própolis e o gengibre têm um efeito antibactericida, isso é comprovado. Só que, por outro lado, eles anestesiam a prega vocal. Eles têm o mesmo efeito do conhaque.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E as bebidas alcoólicas? fazem muito mal? </a:t>
            </a:r>
            <a:br/>
            <a:r>
              <a:rPr b="0" lang="pt-BR" sz="800" spc="-1" strike="noStrike">
                <a:solidFill>
                  <a:srgbClr val="000000"/>
                </a:solidFill>
                <a:latin typeface="Arial"/>
              </a:rPr>
              <a:t>O álcool é a questão da anestesia. Em função dessa anestesia, você passa a abusar mais da voz, a falar mais alto, mais forte, porque você perde a sensibilidade.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Chá e gargarejo de folha de romã fazem bem?</a:t>
            </a:r>
            <a:br/>
            <a:r>
              <a:rPr b="0" lang="pt-BR" sz="800" spc="-1" strike="noStrike">
                <a:solidFill>
                  <a:srgbClr val="000000"/>
                </a:solidFill>
                <a:latin typeface="Arial"/>
              </a:rPr>
              <a:t>A folha de romã não tem nenhuma comprovação científica, então não é indicada.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E o mel, é bom?</a:t>
            </a:r>
            <a:br/>
            <a:r>
              <a:rPr b="0" lang="pt-BR" sz="800" spc="-1" strike="noStrike">
                <a:solidFill>
                  <a:srgbClr val="000000"/>
                </a:solidFill>
                <a:latin typeface="Arial"/>
              </a:rPr>
              <a:t>O mel proporciona uma sensação de alívio. No caso das infecções é bastante indicado. E não tem a propriedade de anestesia. Não há contra-indicação, com exceção daqueles misturados com o própolis.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Fumar prejudica a voz?</a:t>
            </a:r>
            <a:br/>
            <a:r>
              <a:rPr b="0" lang="pt-BR" sz="800" spc="-1" strike="noStrike">
                <a:solidFill>
                  <a:srgbClr val="000000"/>
                </a:solidFill>
                <a:latin typeface="Arial"/>
              </a:rPr>
              <a:t>Basta dizer que o fumo é o principal causador do câncer de laringe.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Gargarejo com limão e vinagre funciona?</a:t>
            </a:r>
            <a:br/>
            <a:r>
              <a:rPr b="0" lang="pt-BR" sz="800" spc="-1" strike="noStrike">
                <a:solidFill>
                  <a:srgbClr val="000000"/>
                </a:solidFill>
                <a:latin typeface="Arial"/>
              </a:rPr>
              <a:t>Tanto o limão, quanto o vinagre, se usados a longo prazo, destroem a mucosa do caminho percorrido pela voz. Portanto, não devem ser usados. </a:t>
            </a: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Água e sal: único gargarejo indicado!</a:t>
            </a:r>
            <a:r>
              <a:rPr b="0" lang="pt-BR" sz="800" spc="-1" strike="noStrike">
                <a:solidFill>
                  <a:srgbClr val="000000"/>
                </a:solidFill>
                <a:latin typeface="Arial"/>
              </a:rPr>
              <a:t> </a:t>
            </a:r>
            <a:br/>
            <a:r>
              <a:rPr b="0" lang="pt-BR" sz="800" spc="-1" strike="noStrike">
                <a:solidFill>
                  <a:srgbClr val="000000"/>
                </a:solidFill>
                <a:latin typeface="Arial"/>
              </a:rPr>
              <a:t>O sal misturado à água se dilui e é a única substância que não destrói a mucosa do trato vocal (caminho percorrido pela voz), qualquer outra coisa destrói o trato vocal, a exemplo do vinagre e do limão. Ambos, se usados a longo prazo, são capazes de destruir a mucosa e o epitélio do trato vocal. "Quando eu falo trato vocal, estou me referindo ao caminho que vai da prega vocal até a boca", explica a fonoaudióloga.</a:t>
            </a:r>
            <a:endParaRPr b="0" lang="pt-BR" sz="800" spc="-1" strike="noStrike">
              <a:solidFill>
                <a:srgbClr val="000000"/>
              </a:solidFill>
              <a:latin typeface="Arial"/>
            </a:endParaRPr>
          </a:p>
          <a:p>
            <a:pPr>
              <a:lnSpc>
                <a:spcPct val="80000"/>
              </a:lnSpc>
              <a:spcBef>
                <a:spcPts val="298"/>
              </a:spcBef>
            </a:pPr>
            <a:endParaRPr b="0" lang="pt-BR" sz="800" spc="-1" strike="noStrike">
              <a:solidFill>
                <a:srgbClr val="000000"/>
              </a:solidFill>
              <a:latin typeface="Arial"/>
            </a:endParaRPr>
          </a:p>
          <a:p>
            <a:pPr>
              <a:lnSpc>
                <a:spcPct val="80000"/>
              </a:lnSpc>
              <a:spcBef>
                <a:spcPts val="298"/>
              </a:spcBef>
            </a:pPr>
            <a:r>
              <a:rPr b="1" lang="pt-BR" sz="800" spc="-1" strike="noStrike">
                <a:solidFill>
                  <a:srgbClr val="000000"/>
                </a:solidFill>
                <a:latin typeface="Arial"/>
              </a:rPr>
              <a:t>Dicas preciosas... </a:t>
            </a:r>
            <a:r>
              <a:rPr b="0" lang="pt-BR" sz="800" spc="-1" strike="noStrike">
                <a:solidFill>
                  <a:srgbClr val="000000"/>
                </a:solidFill>
                <a:latin typeface="Arial"/>
              </a:rPr>
              <a:t>Segundo a fonoaudióloga, outra coisa que deve ser evitada é a mudança brusca de temperatura, tanto do quente para frio, como do frio para o quente. "A prega vocal responde com uma reação de defesa. E qual é essa reação? Uma descarga da prega vocal de muco de secreção", explica.Comer uma maçã, limpa o trato vocal (caminho percorrido pela voz), ajuda combater a secura, além de ser adstringente e facilitar a articulação.Alimentos cítricos, como laranja e limão são bons para eliminar secreções.Leite e derivados devem ser evitados antes de falar em público, pois eles aumentam a secreção.Chocolate é contra-indicado para quem usa muito a voz. Em vez de tossir ou pigarrear, prefira engolir e tomar bastante água. A tosse e o pigarro são hábitos vocais que podem prejudicar a voz, uma vez que o atrito brusco que ocorre nas cordas vocais, cada vez que tossimos, pode provocar a longo prazo os chamados popularmente de calos vocais.Caso se interesse pelo assunto, saiba mais com: daniruiz@centrinho.usp.br</a:t>
            </a:r>
            <a:endParaRPr b="0" lang="pt-BR" sz="800" spc="-1" strike="noStrike">
              <a:solidFill>
                <a:srgbClr val="000000"/>
              </a:solid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ED8D072B-C443-4B89-A22F-E387986C3DA3}"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62" name="PlaceHolder 2"/>
          <p:cNvSpPr>
            <a:spLocks noGrp="1"/>
          </p:cNvSpPr>
          <p:nvPr>
            <p:ph type="sldImg"/>
          </p:nvPr>
        </p:nvSpPr>
        <p:spPr>
          <a:xfrm>
            <a:off x="1143000" y="685800"/>
            <a:ext cx="4572000" cy="3429000"/>
          </a:xfrm>
          <a:prstGeom prst="rect">
            <a:avLst/>
          </a:prstGeom>
        </p:spPr>
      </p:sp>
      <p:sp>
        <p:nvSpPr>
          <p:cNvPr id="363"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 fumaça do cigarro é um irritante às mucosas do trato vocal e pode levar ao comprometimento do batimento ciliar do trato respiratório e ressecamento da prega vocal]</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[O álcool, além de irritante, pode ter um efeito anestésico, que mascara a dor de garganta, indicativo de que o abuso vocal está machucando as pregas. Além disso, o álcool interefere no controle vocal e articulatório, causando a “fala do bêbado”, com entonações alteradas e articulação imprecisa]</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78C72E90-B92E-48D9-BE9D-2D4A1F82FC09}"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65" name="PlaceHolder 2"/>
          <p:cNvSpPr>
            <a:spLocks noGrp="1"/>
          </p:cNvSpPr>
          <p:nvPr>
            <p:ph type="sldImg"/>
          </p:nvPr>
        </p:nvSpPr>
        <p:spPr>
          <a:xfrm>
            <a:off x="1143000" y="685800"/>
            <a:ext cx="4572000" cy="3429000"/>
          </a:xfrm>
          <a:prstGeom prst="rect">
            <a:avLst/>
          </a:prstGeom>
        </p:spPr>
      </p:sp>
      <p:sp>
        <p:nvSpPr>
          <p:cNvPr id="366"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[Para diminuir a vontade de pigarrear, sugere-se a ingestão de muito líquido, inalação com SF ou vapor de água (chuveiro, p.e.) e exercícios de vibração suave de língua e lábios, que auxilia na movimentação do muco que recobre as pregas vocais.]</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403EE2D9-32B2-4C9F-BD72-359A4A3BCAF3}"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68" name="PlaceHolder 2"/>
          <p:cNvSpPr>
            <a:spLocks noGrp="1"/>
          </p:cNvSpPr>
          <p:nvPr>
            <p:ph type="sldImg"/>
          </p:nvPr>
        </p:nvSpPr>
        <p:spPr>
          <a:xfrm>
            <a:off x="1143000" y="685800"/>
            <a:ext cx="4572000" cy="3429000"/>
          </a:xfrm>
          <a:prstGeom prst="rect">
            <a:avLst/>
          </a:prstGeom>
        </p:spPr>
      </p:sp>
      <p:sp>
        <p:nvSpPr>
          <p:cNvPr id="369"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[Durante o esforço físico, ocorre aumento no grau de fechamento glótico, podendo gerar sobrecarga durante a fonação]</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 fumaça do cigarro é um irritante às mucosas do trato vocal e pode levar ao comprometimento do batimento ciliar do trato respiratório e ressecamento da prega vocal]</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[Ao falar em ambientes ruidosos ou abertos, tendemos a aumentar o volume da voz, consciente ou inconscientemente. Isso ocorre com certa frequência em relação aos professores em classes barulhentas, ou professores de academias ou educação física. ]</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[No período pré-menstrual há retenção de fluídos pelo corpo e também nas pregas vocais. O “edema” resultante pode prejudicar o desempenho vocal em profissionais como cantores, p.e. A voz tende a ficar mais grave. Nesse período, existe um risco aumentado, de hematoma intra-cordal, sobretudo se o abuso vocal é feito por mulheres que fazem uso de AAS.]</a:t>
            </a:r>
            <a:endParaRPr b="0" lang="pt-BR" sz="1200" spc="-1" strike="noStrike">
              <a:solidFill>
                <a:srgbClr val="000000"/>
              </a:solidFill>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2D89857F-9F2A-4778-8E12-582AE464399A}"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71" name="PlaceHolder 2"/>
          <p:cNvSpPr>
            <a:spLocks noGrp="1"/>
          </p:cNvSpPr>
          <p:nvPr>
            <p:ph type="sldImg"/>
          </p:nvPr>
        </p:nvSpPr>
        <p:spPr>
          <a:xfrm>
            <a:off x="1143000" y="685800"/>
            <a:ext cx="4572000" cy="3429000"/>
          </a:xfrm>
          <a:prstGeom prst="rect">
            <a:avLst/>
          </a:prstGeom>
        </p:spPr>
      </p:sp>
      <p:sp>
        <p:nvSpPr>
          <p:cNvPr id="372"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[Leite e derivados engrossam a saliva.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Curiosidade: Gengibre: apesar de efeito “cicatrizante” pode irritar as mucosas da laringe, desencadeando tosse intensa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Maçã e salsão: propriedades adstringentes (“afinam” a saliva): recomendados para cantores no período entre apresentações]</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[Alimentos que causem azia e má-digestão podem ser prejudiciais sobretudo para os pacientes com DRGE. Alimentos muitos apimentados, gordurosos, além da cafeína, entre outros devem ser evitados]</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[Ambientes com muita poeira, pó de giz, etc… podem favorecer o ressecamento do trato vocal. Poeira, mofo e cheiros fortes tb. podem piorar quadros de rinite em pacientes susceptíveis. O aumento/espessamento de secreções e a respiração bucal: ar não é aquecido e umidificado, podem ser prejudiciais.]</a:t>
            </a:r>
            <a:endParaRPr b="0" lang="pt-BR" sz="1200" spc="-1" strike="noStrike">
              <a:solidFill>
                <a:srgbClr val="000000"/>
              </a:solid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5448475D-450C-466F-88EC-5A3F26103F04}"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290" name="PlaceHolder 2"/>
          <p:cNvSpPr>
            <a:spLocks noGrp="1"/>
          </p:cNvSpPr>
          <p:nvPr>
            <p:ph type="sldImg"/>
          </p:nvPr>
        </p:nvSpPr>
        <p:spPr>
          <a:xfrm>
            <a:off x="1143000" y="685800"/>
            <a:ext cx="4572000" cy="3429000"/>
          </a:xfrm>
          <a:prstGeom prst="rect">
            <a:avLst/>
          </a:prstGeom>
        </p:spPr>
      </p:sp>
      <p:sp>
        <p:nvSpPr>
          <p:cNvPr id="291"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Vamos fazer uma suposição: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Imaginem que cada um de vocês perdeu a voz…</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Como vocês fariam sem a voz no seu dia-a-dia?”</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[Palestrante pode fingir ter “perdido” a voz…]</a:t>
            </a:r>
            <a:endParaRPr b="0" lang="pt-BR" sz="1200" spc="-1" strike="noStrike">
              <a:solidFill>
                <a:srgbClr val="000000"/>
              </a:solidFill>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DD0C15A8-92F0-453B-9042-28D4EC53AD96}"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74" name="PlaceHolder 2"/>
          <p:cNvSpPr>
            <a:spLocks noGrp="1"/>
          </p:cNvSpPr>
          <p:nvPr>
            <p:ph type="sldImg"/>
          </p:nvPr>
        </p:nvSpPr>
        <p:spPr>
          <a:xfrm>
            <a:off x="1143000" y="685800"/>
            <a:ext cx="4572000" cy="3429000"/>
          </a:xfrm>
          <a:prstGeom prst="rect">
            <a:avLst/>
          </a:prstGeom>
        </p:spPr>
      </p:sp>
      <p:sp>
        <p:nvSpPr>
          <p:cNvPr id="375"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[Hidratação: a quantidade ideal é de 7-8 copos/d (+/- 2L/d). Pregas vocais hidratadas tem melhor flexibilidade, favorecendo a vibração. Pregas ressecadas tem maior probabilidade de desenvolver alterações orgânicas secundárias, pelo “atrito” de uma prega contra a outra. O respirador bucal tem o fator ressecamento agravado e deve ingerir líquidos em quantidades maiores que o respirador nasal. Um bom indicativo do nível de hidratação é a cor da urina, que deve ser clara.]</a:t>
            </a:r>
            <a:endParaRPr b="0" lang="pt-BR" sz="1200" spc="-1" strike="noStrike">
              <a:solidFill>
                <a:srgbClr val="000000"/>
              </a:solidFill>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EF72A11F-B935-4961-BCB1-0290E2317156}"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377" name="PlaceHolder 2"/>
          <p:cNvSpPr>
            <a:spLocks noGrp="1"/>
          </p:cNvSpPr>
          <p:nvPr>
            <p:ph type="sldImg"/>
          </p:nvPr>
        </p:nvSpPr>
        <p:spPr>
          <a:xfrm>
            <a:off x="1143000" y="685800"/>
            <a:ext cx="4572000" cy="3429000"/>
          </a:xfrm>
          <a:prstGeom prst="rect">
            <a:avLst/>
          </a:prstGeom>
        </p:spPr>
      </p:sp>
      <p:sp>
        <p:nvSpPr>
          <p:cNvPr id="378" name="PlaceHolder 3"/>
          <p:cNvSpPr>
            <a:spLocks noGrp="1"/>
          </p:cNvSpPr>
          <p:nvPr>
            <p:ph type="body"/>
          </p:nvPr>
        </p:nvSpPr>
        <p:spPr>
          <a:xfrm>
            <a:off x="685800" y="4343400"/>
            <a:ext cx="5486400" cy="4114800"/>
          </a:xfrm>
          <a:prstGeom prst="rect">
            <a:avLst/>
          </a:prstGeom>
        </p:spPr>
        <p:txBody>
          <a:bodyPr>
            <a:noAutofit/>
          </a:bodyPr>
          <a:p>
            <a:pPr>
              <a:spcBef>
                <a:spcPts val="374"/>
              </a:spcBef>
            </a:pPr>
            <a:r>
              <a:rPr b="0" lang="en-US" sz="1000" spc="-1" strike="noStrike">
                <a:solidFill>
                  <a:srgbClr val="000000"/>
                </a:solidFill>
                <a:latin typeface="Arial"/>
              </a:rPr>
              <a:t>Então… É isso…</a:t>
            </a:r>
            <a:endParaRPr b="0" lang="pt-BR" sz="1000" spc="-1" strike="noStrike">
              <a:solidFill>
                <a:srgbClr val="000000"/>
              </a:solidFill>
              <a:latin typeface="Arial"/>
            </a:endParaRPr>
          </a:p>
          <a:p>
            <a:pPr>
              <a:spcBef>
                <a:spcPts val="374"/>
              </a:spcBef>
            </a:pPr>
            <a:r>
              <a:rPr b="0" lang="en-US" sz="1000" spc="-1" strike="noStrike">
                <a:solidFill>
                  <a:srgbClr val="000000"/>
                </a:solidFill>
                <a:latin typeface="Arial"/>
              </a:rPr>
              <a:t>E não se esqueçam! O dia 16 de abril é o Dia Mundial da Voz: um dia para se lembrar que a voz é muito importante e devemos cuidar dela. </a:t>
            </a:r>
            <a:endParaRPr b="0" lang="pt-BR" sz="1000" spc="-1" strike="noStrike">
              <a:solidFill>
                <a:srgbClr val="000000"/>
              </a:solidFill>
              <a:latin typeface="Arial"/>
            </a:endParaRPr>
          </a:p>
          <a:p>
            <a:pPr>
              <a:spcBef>
                <a:spcPts val="374"/>
              </a:spcBef>
            </a:pPr>
            <a:r>
              <a:rPr b="0" lang="en-US" sz="1000" spc="-1" strike="noStrike">
                <a:solidFill>
                  <a:srgbClr val="000000"/>
                </a:solidFill>
                <a:latin typeface="Arial"/>
              </a:rPr>
              <a:t>Se isso for lembrado e cultivado, teremos cumprido nosso objetivo.</a:t>
            </a:r>
            <a:endParaRPr b="0" lang="pt-BR" sz="1000" spc="-1" strike="noStrike">
              <a:solidFill>
                <a:srgbClr val="000000"/>
              </a:solidFill>
              <a:latin typeface="Arial"/>
            </a:endParaRPr>
          </a:p>
          <a:p>
            <a:pPr>
              <a:spcBef>
                <a:spcPts val="374"/>
              </a:spcBef>
            </a:pPr>
            <a:endParaRPr b="0" lang="pt-BR" sz="1000" spc="-1" strike="noStrike">
              <a:solidFill>
                <a:srgbClr val="000000"/>
              </a:solidFill>
              <a:latin typeface="Arial"/>
            </a:endParaRPr>
          </a:p>
          <a:p>
            <a:pPr>
              <a:spcBef>
                <a:spcPts val="374"/>
              </a:spcBef>
            </a:pPr>
            <a:r>
              <a:rPr b="0" lang="en-US" sz="1000" spc="-1" strike="noStrike">
                <a:solidFill>
                  <a:srgbClr val="000000"/>
                </a:solidFill>
                <a:latin typeface="Arial"/>
              </a:rPr>
              <a:t>Parece uma tarefa fácil, mas nem todass as pessoas tem essa consciência. Ainda atendemos muitos pacientes com doenças das cordas vocais que demoram a procurar o médico, chegando num estágio da doença em que o tratamento é muito mais complicado e os resultados, piores…</a:t>
            </a:r>
            <a:endParaRPr b="0" lang="pt-BR" sz="1000" spc="-1" strike="noStrike">
              <a:solidFill>
                <a:srgbClr val="000000"/>
              </a:solidFill>
              <a:latin typeface="Arial"/>
            </a:endParaRPr>
          </a:p>
          <a:p>
            <a:pPr>
              <a:spcBef>
                <a:spcPts val="374"/>
              </a:spcBef>
            </a:pPr>
            <a:r>
              <a:rPr b="0" lang="en-US" sz="1000" spc="-1" strike="noStrike">
                <a:solidFill>
                  <a:srgbClr val="000000"/>
                </a:solidFill>
                <a:latin typeface="Arial"/>
              </a:rPr>
              <a:t>Mas aos poucos, principalmente após a Campanha da Voz, a situação está melhorando…</a:t>
            </a:r>
            <a:endParaRPr b="0" lang="pt-BR" sz="1000" spc="-1" strike="noStrike">
              <a:solidFill>
                <a:srgbClr val="000000"/>
              </a:solidFill>
              <a:latin typeface="Arial"/>
            </a:endParaRPr>
          </a:p>
          <a:p>
            <a:pPr>
              <a:spcBef>
                <a:spcPts val="374"/>
              </a:spcBef>
            </a:pPr>
            <a:r>
              <a:rPr b="0" lang="en-US" sz="1000" spc="-1" strike="noStrike">
                <a:solidFill>
                  <a:srgbClr val="000000"/>
                </a:solidFill>
                <a:latin typeface="Arial"/>
              </a:rPr>
              <a:t>A Campanha da Voz e Dia Mundial da Voz deram tão certo que atualmente, outras estidades como a Sociedade das Fonoaudiólogas p.e., aderiram à causa e acabam nos ajudando com sua própria organização nesse trabalho feito para </a:t>
            </a:r>
            <a:r>
              <a:rPr b="1" lang="en-US" sz="1000" spc="-1" strike="noStrike">
                <a:solidFill>
                  <a:srgbClr val="000000"/>
                </a:solidFill>
                <a:latin typeface="Arial"/>
              </a:rPr>
              <a:t>beneficiar a População</a:t>
            </a:r>
            <a:r>
              <a:rPr b="0" lang="en-US" sz="1000" spc="-1" strike="noStrike">
                <a:solidFill>
                  <a:srgbClr val="000000"/>
                </a:solidFill>
                <a:latin typeface="Arial"/>
              </a:rPr>
              <a:t>. Estamos muito contentes com isso. E se a associação dos professores, dos artistas etc. também nos ajudarem, acreditamos que em alguns anos, teremos uma população muito mais saudável." </a:t>
            </a:r>
            <a:endParaRPr b="0" lang="pt-BR" sz="1000" spc="-1" strike="noStrike">
              <a:solidFill>
                <a:srgbClr val="000000"/>
              </a:solidFill>
              <a:latin typeface="Arial"/>
            </a:endParaRPr>
          </a:p>
          <a:p>
            <a:pPr>
              <a:spcBef>
                <a:spcPts val="374"/>
              </a:spcBef>
            </a:pPr>
            <a:endParaRPr b="0" lang="pt-BR" sz="1000" spc="-1" strike="noStrike">
              <a:solidFill>
                <a:srgbClr val="000000"/>
              </a:solidFill>
              <a:latin typeface="Arial"/>
            </a:endParaRPr>
          </a:p>
          <a:p>
            <a:pPr>
              <a:spcBef>
                <a:spcPts val="374"/>
              </a:spcBef>
            </a:pPr>
            <a:r>
              <a:rPr b="0" lang="en-US" sz="1000" spc="-1" strike="noStrike">
                <a:solidFill>
                  <a:srgbClr val="000000"/>
                </a:solidFill>
                <a:latin typeface="Arial"/>
              </a:rPr>
              <a:t>Finalizando, lembrem da grande Daniela Mercury (a quem, aliás, muito agradecemos por apoiar esta idéia) e “Ouçam a voz da experiência. Cuidem de suas Vozes”</a:t>
            </a:r>
            <a:endParaRPr b="0" lang="pt-BR" sz="1000" spc="-1" strike="noStrike">
              <a:solidFill>
                <a:srgbClr val="000000"/>
              </a:solid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B9329189-1FCA-4E93-BD6C-BB96A37D81B6}"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293" name="PlaceHolder 2"/>
          <p:cNvSpPr>
            <a:spLocks noGrp="1"/>
          </p:cNvSpPr>
          <p:nvPr>
            <p:ph type="sldImg"/>
          </p:nvPr>
        </p:nvSpPr>
        <p:spPr>
          <a:xfrm>
            <a:off x="1143000" y="685800"/>
            <a:ext cx="4572000" cy="3429000"/>
          </a:xfrm>
          <a:prstGeom prst="rect">
            <a:avLst/>
          </a:prstGeom>
        </p:spPr>
      </p:sp>
      <p:sp>
        <p:nvSpPr>
          <p:cNvPr id="294"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É fácil reconhecer a importância da voz para alguns profissionais como atores e cantores, que a utilizam como forma de expressão artística… </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Imaginem se um Lima Duarte, ou pior ainda, um Pavarotti ficassem sem voz…</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Não seria uma desgraça?”</a:t>
            </a:r>
            <a:endParaRPr b="0" lang="pt-BR" sz="1200" spc="-1" strike="noStrike">
              <a:solidFill>
                <a:srgbClr val="000000"/>
              </a:solidFill>
              <a:latin typeface="Arial"/>
            </a:endParaRPr>
          </a:p>
          <a:p>
            <a:pPr>
              <a:spcBef>
                <a:spcPts val="448"/>
              </a:spcBef>
            </a:pPr>
            <a:endParaRPr b="0" lang="pt-BR" sz="1200" spc="-1" strike="noStrike">
              <a:solidFill>
                <a:srgbClr val="000000"/>
              </a:solid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FCB4DED7-6450-426B-81AA-DAE4EEF87E24}"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296" name="PlaceHolder 2"/>
          <p:cNvSpPr>
            <a:spLocks noGrp="1"/>
          </p:cNvSpPr>
          <p:nvPr>
            <p:ph type="sldImg"/>
          </p:nvPr>
        </p:nvSpPr>
        <p:spPr>
          <a:xfrm>
            <a:off x="1143000" y="685800"/>
            <a:ext cx="4572000" cy="3429000"/>
          </a:xfrm>
          <a:prstGeom prst="rect">
            <a:avLst/>
          </a:prstGeom>
        </p:spPr>
      </p:sp>
      <p:sp>
        <p:nvSpPr>
          <p:cNvPr id="297"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a:t>
            </a:r>
            <a:r>
              <a:rPr b="0" lang="en-US" sz="1200" spc="-1" strike="noStrike">
                <a:solidFill>
                  <a:srgbClr val="000000"/>
                </a:solidFill>
                <a:latin typeface="Arial"/>
              </a:rPr>
              <a:t>Mas não são só estas pessoas (atores e cantores) que teriam dificuldades caso perdessem a voz…</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No mundo de hoje, muitas pessoas (cerca de 70% dos trabalhadores) utilizam a voz durante o trabalho. Para cerca de 30%, a voz é o principal instrumento de trabalho.</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Dentre estas pessoas, encontram-se: vendedores, recepcionistas…, até mesmo nós médicos...</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Assim, problemas com a voz podem atrapalhar a vida de muita gente…</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Já imaginaram um radialista, ou mesmo um feirante, sem voz? Provavelmente, eles não iriam ter muito sucesso no trabalho…”</a:t>
            </a:r>
            <a:endParaRPr b="0" lang="pt-BR" sz="1200" spc="-1" strike="noStrike">
              <a:solidFill>
                <a:srgbClr val="000000"/>
              </a:solid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3276306B-D54A-4067-8C7C-D3B7A7BA6357}" type="slidenum">
              <a:rPr b="0" lang="pt-BR" sz="1200" spc="-1" strike="noStrike">
                <a:solidFill>
                  <a:srgbClr val="000000"/>
                </a:solidFill>
                <a:latin typeface="Arial"/>
              </a:rPr>
              <a:t>&lt;número&gt;</a:t>
            </a:fld>
            <a:endParaRPr b="0" lang="pt-BR" sz="1200" spc="-1" strike="noStrike">
              <a:solidFill>
                <a:srgbClr val="000000"/>
              </a:solidFill>
              <a:latin typeface="Arial"/>
            </a:endParaRPr>
          </a:p>
        </p:txBody>
      </p:sp>
      <p:sp>
        <p:nvSpPr>
          <p:cNvPr id="299" name="PlaceHolder 2"/>
          <p:cNvSpPr>
            <a:spLocks noGrp="1"/>
          </p:cNvSpPr>
          <p:nvPr>
            <p:ph type="sldImg"/>
          </p:nvPr>
        </p:nvSpPr>
        <p:spPr>
          <a:xfrm>
            <a:off x="1143000" y="685800"/>
            <a:ext cx="4572000" cy="3429000"/>
          </a:xfrm>
          <a:prstGeom prst="rect">
            <a:avLst/>
          </a:prstGeom>
        </p:spPr>
      </p:sp>
      <p:sp>
        <p:nvSpPr>
          <p:cNvPr id="300" name="PlaceHolder 3"/>
          <p:cNvSpPr>
            <a:spLocks noGrp="1"/>
          </p:cNvSpPr>
          <p:nvPr>
            <p:ph type="body"/>
          </p:nvPr>
        </p:nvSpPr>
        <p:spPr>
          <a:xfrm>
            <a:off x="685800" y="4343400"/>
            <a:ext cx="5486400" cy="4114800"/>
          </a:xfrm>
          <a:prstGeom prst="rect">
            <a:avLst/>
          </a:prstGeom>
        </p:spPr>
        <p:txBody>
          <a:bodyPr>
            <a:noAutofit/>
          </a:bodyPr>
          <a:p>
            <a:pPr>
              <a:spcBef>
                <a:spcPts val="448"/>
              </a:spcBef>
            </a:pPr>
            <a:r>
              <a:rPr b="0" lang="en-US" sz="1200" spc="-1" strike="noStrike">
                <a:solidFill>
                  <a:srgbClr val="000000"/>
                </a:solidFill>
                <a:latin typeface="Arial"/>
              </a:rPr>
              <a:t>Quando o problema de voz acomete uma pessoa que utiliza a voz no trabalho, temos como consequência:</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Prejuízos para o trabalhador (principalmente se ele for um profissional liberal, que vai deixar de produzir, e portanto, de ganhar)…</a:t>
            </a:r>
            <a:endParaRPr b="0" lang="pt-BR" sz="1200" spc="-1" strike="noStrike">
              <a:solidFill>
                <a:srgbClr val="000000"/>
              </a:solidFill>
              <a:latin typeface="Arial"/>
            </a:endParaRPr>
          </a:p>
          <a:p>
            <a:pPr>
              <a:spcBef>
                <a:spcPts val="448"/>
              </a:spcBef>
            </a:pPr>
            <a:r>
              <a:rPr b="0" lang="en-US" sz="1200" spc="-1" strike="noStrike">
                <a:solidFill>
                  <a:srgbClr val="000000"/>
                </a:solidFill>
                <a:latin typeface="Arial"/>
              </a:rPr>
              <a:t>Só que os prejuízos não ficam limitados ao trabalhador, mas atingem todo o país…”</a:t>
            </a:r>
            <a:endParaRPr b="0" lang="pt-BR" sz="12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29" name="PlaceHolder 2"/>
          <p:cNvSpPr>
            <a:spLocks noGrp="1"/>
          </p:cNvSpPr>
          <p:nvPr>
            <p:ph type="body"/>
          </p:nvPr>
        </p:nvSpPr>
        <p:spPr>
          <a:xfrm>
            <a:off x="457200" y="1980720"/>
            <a:ext cx="822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30" name="PlaceHolder 3"/>
          <p:cNvSpPr>
            <a:spLocks noGrp="1"/>
          </p:cNvSpPr>
          <p:nvPr>
            <p:ph type="body"/>
          </p:nvPr>
        </p:nvSpPr>
        <p:spPr>
          <a:xfrm>
            <a:off x="457200" y="4010760"/>
            <a:ext cx="822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32" name="PlaceHolder 2"/>
          <p:cNvSpPr>
            <a:spLocks noGrp="1"/>
          </p:cNvSpPr>
          <p:nvPr>
            <p:ph type="body"/>
          </p:nvPr>
        </p:nvSpPr>
        <p:spPr>
          <a:xfrm>
            <a:off x="45720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33" name="PlaceHolder 3"/>
          <p:cNvSpPr>
            <a:spLocks noGrp="1"/>
          </p:cNvSpPr>
          <p:nvPr>
            <p:ph type="body"/>
          </p:nvPr>
        </p:nvSpPr>
        <p:spPr>
          <a:xfrm>
            <a:off x="467424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34" name="PlaceHolder 4"/>
          <p:cNvSpPr>
            <a:spLocks noGrp="1"/>
          </p:cNvSpPr>
          <p:nvPr>
            <p:ph type="body"/>
          </p:nvPr>
        </p:nvSpPr>
        <p:spPr>
          <a:xfrm>
            <a:off x="45720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35" name="PlaceHolder 5"/>
          <p:cNvSpPr>
            <a:spLocks noGrp="1"/>
          </p:cNvSpPr>
          <p:nvPr>
            <p:ph type="body"/>
          </p:nvPr>
        </p:nvSpPr>
        <p:spPr>
          <a:xfrm>
            <a:off x="467424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37" name="PlaceHolder 2"/>
          <p:cNvSpPr>
            <a:spLocks noGrp="1"/>
          </p:cNvSpPr>
          <p:nvPr>
            <p:ph type="body"/>
          </p:nvPr>
        </p:nvSpPr>
        <p:spPr>
          <a:xfrm>
            <a:off x="457200" y="198072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38" name="PlaceHolder 3"/>
          <p:cNvSpPr>
            <a:spLocks noGrp="1"/>
          </p:cNvSpPr>
          <p:nvPr>
            <p:ph type="body"/>
          </p:nvPr>
        </p:nvSpPr>
        <p:spPr>
          <a:xfrm>
            <a:off x="3239640" y="198072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39" name="PlaceHolder 4"/>
          <p:cNvSpPr>
            <a:spLocks noGrp="1"/>
          </p:cNvSpPr>
          <p:nvPr>
            <p:ph type="body"/>
          </p:nvPr>
        </p:nvSpPr>
        <p:spPr>
          <a:xfrm>
            <a:off x="6022080" y="198072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40" name="PlaceHolder 5"/>
          <p:cNvSpPr>
            <a:spLocks noGrp="1"/>
          </p:cNvSpPr>
          <p:nvPr>
            <p:ph type="body"/>
          </p:nvPr>
        </p:nvSpPr>
        <p:spPr>
          <a:xfrm>
            <a:off x="457200" y="401076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41" name="PlaceHolder 6"/>
          <p:cNvSpPr>
            <a:spLocks noGrp="1"/>
          </p:cNvSpPr>
          <p:nvPr>
            <p:ph type="body"/>
          </p:nvPr>
        </p:nvSpPr>
        <p:spPr>
          <a:xfrm>
            <a:off x="3239640" y="401076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42" name="PlaceHolder 7"/>
          <p:cNvSpPr>
            <a:spLocks noGrp="1"/>
          </p:cNvSpPr>
          <p:nvPr>
            <p:ph type="body"/>
          </p:nvPr>
        </p:nvSpPr>
        <p:spPr>
          <a:xfrm>
            <a:off x="6022080" y="401076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63" name="PlaceHolder 2"/>
          <p:cNvSpPr>
            <a:spLocks noGrp="1"/>
          </p:cNvSpPr>
          <p:nvPr>
            <p:ph type="subTitle"/>
          </p:nvPr>
        </p:nvSpPr>
        <p:spPr>
          <a:xfrm>
            <a:off x="457200" y="1980720"/>
            <a:ext cx="8229600" cy="3886200"/>
          </a:xfrm>
          <a:prstGeom prst="rect">
            <a:avLst/>
          </a:prstGeom>
        </p:spPr>
        <p:txBody>
          <a:bodyPr lIns="0" rIns="0" tIns="0" bIns="0" anchor="ctr">
            <a:noAutofit/>
          </a:bodyPr>
          <a:p>
            <a:pPr algn="ctr">
              <a:spcBef>
                <a:spcPts val="799"/>
              </a:spcBef>
            </a:pPr>
            <a:endParaRPr b="0" lang="pt-BR"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65" name="PlaceHolder 2"/>
          <p:cNvSpPr>
            <a:spLocks noGrp="1"/>
          </p:cNvSpPr>
          <p:nvPr>
            <p:ph type="body"/>
          </p:nvPr>
        </p:nvSpPr>
        <p:spPr>
          <a:xfrm>
            <a:off x="457200" y="1980720"/>
            <a:ext cx="82296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67" name="PlaceHolder 2"/>
          <p:cNvSpPr>
            <a:spLocks noGrp="1"/>
          </p:cNvSpPr>
          <p:nvPr>
            <p:ph type="body"/>
          </p:nvPr>
        </p:nvSpPr>
        <p:spPr>
          <a:xfrm>
            <a:off x="45720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68" name="PlaceHolder 3"/>
          <p:cNvSpPr>
            <a:spLocks noGrp="1"/>
          </p:cNvSpPr>
          <p:nvPr>
            <p:ph type="body"/>
          </p:nvPr>
        </p:nvSpPr>
        <p:spPr>
          <a:xfrm>
            <a:off x="467424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457200" y="457200"/>
            <a:ext cx="8229600" cy="6359400"/>
          </a:xfrm>
          <a:prstGeom prst="rect">
            <a:avLst/>
          </a:prstGeom>
        </p:spPr>
        <p:txBody>
          <a:bodyPr lIns="0" rIns="0" tIns="0" bIns="0" anchor="ctr">
            <a:noAutofit/>
          </a:bodyPr>
          <a:p>
            <a:pPr algn="ctr">
              <a:spcBef>
                <a:spcPts val="799"/>
              </a:spcBef>
            </a:pPr>
            <a:endParaRPr b="0" lang="pt-BR"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72" name="PlaceHolder 2"/>
          <p:cNvSpPr>
            <a:spLocks noGrp="1"/>
          </p:cNvSpPr>
          <p:nvPr>
            <p:ph type="body"/>
          </p:nvPr>
        </p:nvSpPr>
        <p:spPr>
          <a:xfrm>
            <a:off x="45720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73" name="PlaceHolder 3"/>
          <p:cNvSpPr>
            <a:spLocks noGrp="1"/>
          </p:cNvSpPr>
          <p:nvPr>
            <p:ph type="body"/>
          </p:nvPr>
        </p:nvSpPr>
        <p:spPr>
          <a:xfrm>
            <a:off x="467424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74" name="PlaceHolder 4"/>
          <p:cNvSpPr>
            <a:spLocks noGrp="1"/>
          </p:cNvSpPr>
          <p:nvPr>
            <p:ph type="body"/>
          </p:nvPr>
        </p:nvSpPr>
        <p:spPr>
          <a:xfrm>
            <a:off x="45720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8" name="PlaceHolder 2"/>
          <p:cNvSpPr>
            <a:spLocks noGrp="1"/>
          </p:cNvSpPr>
          <p:nvPr>
            <p:ph type="subTitle"/>
          </p:nvPr>
        </p:nvSpPr>
        <p:spPr>
          <a:xfrm>
            <a:off x="457200" y="1980720"/>
            <a:ext cx="8229600" cy="3886200"/>
          </a:xfrm>
          <a:prstGeom prst="rect">
            <a:avLst/>
          </a:prstGeom>
        </p:spPr>
        <p:txBody>
          <a:bodyPr lIns="0" rIns="0" tIns="0" bIns="0" anchor="ctr">
            <a:noAutofit/>
          </a:bodyPr>
          <a:p>
            <a:pPr algn="ctr">
              <a:spcBef>
                <a:spcPts val="799"/>
              </a:spcBef>
            </a:pPr>
            <a:endParaRPr b="0" lang="pt-BR"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76" name="PlaceHolder 2"/>
          <p:cNvSpPr>
            <a:spLocks noGrp="1"/>
          </p:cNvSpPr>
          <p:nvPr>
            <p:ph type="body"/>
          </p:nvPr>
        </p:nvSpPr>
        <p:spPr>
          <a:xfrm>
            <a:off x="45720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77" name="PlaceHolder 3"/>
          <p:cNvSpPr>
            <a:spLocks noGrp="1"/>
          </p:cNvSpPr>
          <p:nvPr>
            <p:ph type="body"/>
          </p:nvPr>
        </p:nvSpPr>
        <p:spPr>
          <a:xfrm>
            <a:off x="467424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78" name="PlaceHolder 4"/>
          <p:cNvSpPr>
            <a:spLocks noGrp="1"/>
          </p:cNvSpPr>
          <p:nvPr>
            <p:ph type="body"/>
          </p:nvPr>
        </p:nvSpPr>
        <p:spPr>
          <a:xfrm>
            <a:off x="467424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80" name="PlaceHolder 2"/>
          <p:cNvSpPr>
            <a:spLocks noGrp="1"/>
          </p:cNvSpPr>
          <p:nvPr>
            <p:ph type="body"/>
          </p:nvPr>
        </p:nvSpPr>
        <p:spPr>
          <a:xfrm>
            <a:off x="45720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81" name="PlaceHolder 3"/>
          <p:cNvSpPr>
            <a:spLocks noGrp="1"/>
          </p:cNvSpPr>
          <p:nvPr>
            <p:ph type="body"/>
          </p:nvPr>
        </p:nvSpPr>
        <p:spPr>
          <a:xfrm>
            <a:off x="467424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82" name="PlaceHolder 4"/>
          <p:cNvSpPr>
            <a:spLocks noGrp="1"/>
          </p:cNvSpPr>
          <p:nvPr>
            <p:ph type="body"/>
          </p:nvPr>
        </p:nvSpPr>
        <p:spPr>
          <a:xfrm>
            <a:off x="457200" y="4010760"/>
            <a:ext cx="822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84" name="PlaceHolder 2"/>
          <p:cNvSpPr>
            <a:spLocks noGrp="1"/>
          </p:cNvSpPr>
          <p:nvPr>
            <p:ph type="body"/>
          </p:nvPr>
        </p:nvSpPr>
        <p:spPr>
          <a:xfrm>
            <a:off x="457200" y="1980720"/>
            <a:ext cx="822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85" name="PlaceHolder 3"/>
          <p:cNvSpPr>
            <a:spLocks noGrp="1"/>
          </p:cNvSpPr>
          <p:nvPr>
            <p:ph type="body"/>
          </p:nvPr>
        </p:nvSpPr>
        <p:spPr>
          <a:xfrm>
            <a:off x="457200" y="4010760"/>
            <a:ext cx="822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87" name="PlaceHolder 2"/>
          <p:cNvSpPr>
            <a:spLocks noGrp="1"/>
          </p:cNvSpPr>
          <p:nvPr>
            <p:ph type="body"/>
          </p:nvPr>
        </p:nvSpPr>
        <p:spPr>
          <a:xfrm>
            <a:off x="45720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88" name="PlaceHolder 3"/>
          <p:cNvSpPr>
            <a:spLocks noGrp="1"/>
          </p:cNvSpPr>
          <p:nvPr>
            <p:ph type="body"/>
          </p:nvPr>
        </p:nvSpPr>
        <p:spPr>
          <a:xfrm>
            <a:off x="467424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89" name="PlaceHolder 4"/>
          <p:cNvSpPr>
            <a:spLocks noGrp="1"/>
          </p:cNvSpPr>
          <p:nvPr>
            <p:ph type="body"/>
          </p:nvPr>
        </p:nvSpPr>
        <p:spPr>
          <a:xfrm>
            <a:off x="45720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90" name="PlaceHolder 5"/>
          <p:cNvSpPr>
            <a:spLocks noGrp="1"/>
          </p:cNvSpPr>
          <p:nvPr>
            <p:ph type="body"/>
          </p:nvPr>
        </p:nvSpPr>
        <p:spPr>
          <a:xfrm>
            <a:off x="467424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92" name="PlaceHolder 2"/>
          <p:cNvSpPr>
            <a:spLocks noGrp="1"/>
          </p:cNvSpPr>
          <p:nvPr>
            <p:ph type="body"/>
          </p:nvPr>
        </p:nvSpPr>
        <p:spPr>
          <a:xfrm>
            <a:off x="457200" y="198072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93" name="PlaceHolder 3"/>
          <p:cNvSpPr>
            <a:spLocks noGrp="1"/>
          </p:cNvSpPr>
          <p:nvPr>
            <p:ph type="body"/>
          </p:nvPr>
        </p:nvSpPr>
        <p:spPr>
          <a:xfrm>
            <a:off x="3239640" y="198072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94" name="PlaceHolder 4"/>
          <p:cNvSpPr>
            <a:spLocks noGrp="1"/>
          </p:cNvSpPr>
          <p:nvPr>
            <p:ph type="body"/>
          </p:nvPr>
        </p:nvSpPr>
        <p:spPr>
          <a:xfrm>
            <a:off x="6022080" y="198072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95" name="PlaceHolder 5"/>
          <p:cNvSpPr>
            <a:spLocks noGrp="1"/>
          </p:cNvSpPr>
          <p:nvPr>
            <p:ph type="body"/>
          </p:nvPr>
        </p:nvSpPr>
        <p:spPr>
          <a:xfrm>
            <a:off x="457200" y="401076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96" name="PlaceHolder 6"/>
          <p:cNvSpPr>
            <a:spLocks noGrp="1"/>
          </p:cNvSpPr>
          <p:nvPr>
            <p:ph type="body"/>
          </p:nvPr>
        </p:nvSpPr>
        <p:spPr>
          <a:xfrm>
            <a:off x="3239640" y="401076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97" name="PlaceHolder 7"/>
          <p:cNvSpPr>
            <a:spLocks noGrp="1"/>
          </p:cNvSpPr>
          <p:nvPr>
            <p:ph type="body"/>
          </p:nvPr>
        </p:nvSpPr>
        <p:spPr>
          <a:xfrm>
            <a:off x="6022080" y="4010760"/>
            <a:ext cx="264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10" name="PlaceHolder 2"/>
          <p:cNvSpPr>
            <a:spLocks noGrp="1"/>
          </p:cNvSpPr>
          <p:nvPr>
            <p:ph type="body"/>
          </p:nvPr>
        </p:nvSpPr>
        <p:spPr>
          <a:xfrm>
            <a:off x="457200" y="1980720"/>
            <a:ext cx="82296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12" name="PlaceHolder 2"/>
          <p:cNvSpPr>
            <a:spLocks noGrp="1"/>
          </p:cNvSpPr>
          <p:nvPr>
            <p:ph type="body"/>
          </p:nvPr>
        </p:nvSpPr>
        <p:spPr>
          <a:xfrm>
            <a:off x="45720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13" name="PlaceHolder 3"/>
          <p:cNvSpPr>
            <a:spLocks noGrp="1"/>
          </p:cNvSpPr>
          <p:nvPr>
            <p:ph type="body"/>
          </p:nvPr>
        </p:nvSpPr>
        <p:spPr>
          <a:xfrm>
            <a:off x="467424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457200"/>
            <a:ext cx="8229600" cy="6359400"/>
          </a:xfrm>
          <a:prstGeom prst="rect">
            <a:avLst/>
          </a:prstGeom>
        </p:spPr>
        <p:txBody>
          <a:bodyPr lIns="0" rIns="0" tIns="0" bIns="0" anchor="ctr">
            <a:noAutofit/>
          </a:bodyPr>
          <a:p>
            <a:pPr algn="ctr">
              <a:spcBef>
                <a:spcPts val="799"/>
              </a:spcBef>
            </a:pPr>
            <a:endParaRPr b="0" lang="pt-BR"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17" name="PlaceHolder 2"/>
          <p:cNvSpPr>
            <a:spLocks noGrp="1"/>
          </p:cNvSpPr>
          <p:nvPr>
            <p:ph type="body"/>
          </p:nvPr>
        </p:nvSpPr>
        <p:spPr>
          <a:xfrm>
            <a:off x="45720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18" name="PlaceHolder 3"/>
          <p:cNvSpPr>
            <a:spLocks noGrp="1"/>
          </p:cNvSpPr>
          <p:nvPr>
            <p:ph type="body"/>
          </p:nvPr>
        </p:nvSpPr>
        <p:spPr>
          <a:xfrm>
            <a:off x="467424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19" name="PlaceHolder 4"/>
          <p:cNvSpPr>
            <a:spLocks noGrp="1"/>
          </p:cNvSpPr>
          <p:nvPr>
            <p:ph type="body"/>
          </p:nvPr>
        </p:nvSpPr>
        <p:spPr>
          <a:xfrm>
            <a:off x="45720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21" name="PlaceHolder 2"/>
          <p:cNvSpPr>
            <a:spLocks noGrp="1"/>
          </p:cNvSpPr>
          <p:nvPr>
            <p:ph type="body"/>
          </p:nvPr>
        </p:nvSpPr>
        <p:spPr>
          <a:xfrm>
            <a:off x="457200" y="1980720"/>
            <a:ext cx="4015800" cy="388620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22" name="PlaceHolder 3"/>
          <p:cNvSpPr>
            <a:spLocks noGrp="1"/>
          </p:cNvSpPr>
          <p:nvPr>
            <p:ph type="body"/>
          </p:nvPr>
        </p:nvSpPr>
        <p:spPr>
          <a:xfrm>
            <a:off x="467424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23" name="PlaceHolder 4"/>
          <p:cNvSpPr>
            <a:spLocks noGrp="1"/>
          </p:cNvSpPr>
          <p:nvPr>
            <p:ph type="body"/>
          </p:nvPr>
        </p:nvSpPr>
        <p:spPr>
          <a:xfrm>
            <a:off x="4674240" y="401076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457200"/>
            <a:ext cx="8229600" cy="1371600"/>
          </a:xfrm>
          <a:prstGeom prst="rect">
            <a:avLst/>
          </a:prstGeom>
        </p:spPr>
        <p:txBody>
          <a:bodyPr lIns="90000" rIns="90000" tIns="46800" bIns="46800" anchor="ctr">
            <a:noAutofit/>
          </a:bodyPr>
          <a:p>
            <a:endParaRPr b="0" lang="pt-BR" sz="4400" spc="-1" strike="noStrike">
              <a:solidFill>
                <a:srgbClr val="000000"/>
              </a:solidFill>
              <a:latin typeface="Arial"/>
            </a:endParaRPr>
          </a:p>
        </p:txBody>
      </p:sp>
      <p:sp>
        <p:nvSpPr>
          <p:cNvPr id="25" name="PlaceHolder 2"/>
          <p:cNvSpPr>
            <a:spLocks noGrp="1"/>
          </p:cNvSpPr>
          <p:nvPr>
            <p:ph type="body"/>
          </p:nvPr>
        </p:nvSpPr>
        <p:spPr>
          <a:xfrm>
            <a:off x="45720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26" name="PlaceHolder 3"/>
          <p:cNvSpPr>
            <a:spLocks noGrp="1"/>
          </p:cNvSpPr>
          <p:nvPr>
            <p:ph type="body"/>
          </p:nvPr>
        </p:nvSpPr>
        <p:spPr>
          <a:xfrm>
            <a:off x="4674240" y="1980720"/>
            <a:ext cx="40158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
        <p:nvSpPr>
          <p:cNvPr id="27" name="PlaceHolder 4"/>
          <p:cNvSpPr>
            <a:spLocks noGrp="1"/>
          </p:cNvSpPr>
          <p:nvPr>
            <p:ph type="body"/>
          </p:nvPr>
        </p:nvSpPr>
        <p:spPr>
          <a:xfrm>
            <a:off x="457200" y="4010760"/>
            <a:ext cx="8229600" cy="1853640"/>
          </a:xfrm>
          <a:prstGeom prst="rect">
            <a:avLst/>
          </a:prstGeom>
        </p:spPr>
        <p:txBody>
          <a:bodyPr lIns="90000" rIns="90000" tIns="46800" bIns="46800">
            <a:normAutofit/>
          </a:bodyPr>
          <a:p>
            <a:endParaRPr b="0" lang="pt-BR"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p:nvPr>
        </p:nvSpPr>
        <p:spPr>
          <a:xfrm>
            <a:off x="3124080" y="6248520"/>
            <a:ext cx="2895840" cy="457200"/>
          </a:xfrm>
          <a:prstGeom prst="rect">
            <a:avLst/>
          </a:prstGeom>
        </p:spPr>
        <p:txBody>
          <a:bodyPr lIns="90000" rIns="90000" tIns="46800" bIns="46800" anchor="b">
            <a:noAutofit/>
          </a:bodyPr>
          <a:p>
            <a:pPr/>
            <a:endParaRPr b="0" lang="pt-BR" sz="1800" spc="-1" strike="noStrike">
              <a:solidFill>
                <a:srgbClr val="000000"/>
              </a:solidFill>
              <a:latin typeface="Arial"/>
            </a:endParaRPr>
          </a:p>
        </p:txBody>
      </p:sp>
      <p:sp>
        <p:nvSpPr>
          <p:cNvPr id="1" name="PlaceHolder 2"/>
          <p:cNvSpPr>
            <a:spLocks noGrp="1"/>
          </p:cNvSpPr>
          <p:nvPr>
            <p:ph type="sldNum"/>
          </p:nvPr>
        </p:nvSpPr>
        <p:spPr>
          <a:xfrm>
            <a:off x="6552720" y="6248520"/>
            <a:ext cx="2133720" cy="457200"/>
          </a:xfrm>
          <a:prstGeom prst="rect">
            <a:avLst/>
          </a:prstGeom>
        </p:spPr>
        <p:txBody>
          <a:bodyPr lIns="90000" rIns="90000" tIns="46800" bIns="46800" anchor="b">
            <a:noAutofit/>
          </a:bodyPr>
          <a:p>
            <a:pPr algn="r">
              <a:lnSpc>
                <a:spcPct val="100000"/>
              </a:lnSpc>
            </a:pPr>
            <a:fld id="{666C5667-273C-4B52-8708-538E2127C2C5}" type="slidenum">
              <a:rPr b="0" lang="pt-BR" sz="1200" spc="-1" strike="noStrike">
                <a:solidFill>
                  <a:srgbClr val="000000"/>
                </a:solidFill>
                <a:latin typeface="Arial Black"/>
              </a:rPr>
              <a:t>&lt;número&gt;</a:t>
            </a:fld>
            <a:endParaRPr b="0" lang="pt-BR" sz="1200" spc="-1" strike="noStrike">
              <a:solidFill>
                <a:srgbClr val="000000"/>
              </a:solidFill>
              <a:latin typeface="Arial"/>
            </a:endParaRPr>
          </a:p>
        </p:txBody>
      </p:sp>
      <p:sp>
        <p:nvSpPr>
          <p:cNvPr id="2" name="PlaceHolder 3"/>
          <p:cNvSpPr>
            <a:spLocks noGrp="1"/>
          </p:cNvSpPr>
          <p:nvPr>
            <p:ph type="title"/>
          </p:nvPr>
        </p:nvSpPr>
        <p:spPr>
          <a:xfrm>
            <a:off x="457200" y="457200"/>
            <a:ext cx="8229600" cy="1371600"/>
          </a:xfrm>
          <a:prstGeom prst="rect">
            <a:avLst/>
          </a:prstGeom>
        </p:spPr>
        <p:txBody>
          <a:bodyPr lIns="90000" rIns="90000" tIns="46800" bIns="46800" anchor="ctr">
            <a:noAutofit/>
          </a:bodyPr>
          <a:p>
            <a:r>
              <a:rPr b="0" lang="pt-BR" sz="4400" spc="-1" strike="noStrike">
                <a:solidFill>
                  <a:srgbClr val="000000"/>
                </a:solidFill>
                <a:latin typeface="Arial"/>
              </a:rPr>
              <a:t>Clique para editar o formato do texto do título</a:t>
            </a:r>
            <a:endParaRPr b="0" lang="pt-BR" sz="4400" spc="-1" strike="noStrike">
              <a:solidFill>
                <a:srgbClr val="000000"/>
              </a:solidFill>
              <a:latin typeface="Arial"/>
            </a:endParaRPr>
          </a:p>
        </p:txBody>
      </p:sp>
      <p:sp>
        <p:nvSpPr>
          <p:cNvPr id="3" name="PlaceHolder 4"/>
          <p:cNvSpPr>
            <a:spLocks noGrp="1"/>
          </p:cNvSpPr>
          <p:nvPr>
            <p:ph type="body"/>
          </p:nvPr>
        </p:nvSpPr>
        <p:spPr>
          <a:xfrm>
            <a:off x="457200" y="1980720"/>
            <a:ext cx="8229600" cy="3886200"/>
          </a:xfrm>
          <a:prstGeom prst="rect">
            <a:avLst/>
          </a:prstGeom>
        </p:spPr>
        <p:txBody>
          <a:bodyPr lIns="90000" rIns="90000" tIns="46800" bIns="46800">
            <a:normAutofit fontScale="76000"/>
          </a:bodyPr>
          <a:p>
            <a:pPr marL="342720" indent="-342720">
              <a:spcBef>
                <a:spcPts val="799"/>
              </a:spcBef>
              <a:buClr>
                <a:srgbClr val="00007d"/>
              </a:buClr>
              <a:buSzPct val="75000"/>
              <a:buFont typeface="Wingdings" charset="2"/>
              <a:buChar char=""/>
            </a:pPr>
            <a:r>
              <a:rPr b="0" lang="pt-BR" sz="3200" spc="-1" strike="noStrike">
                <a:solidFill>
                  <a:srgbClr val="000000"/>
                </a:solidFill>
                <a:latin typeface="Arial"/>
              </a:rPr>
              <a:t>Clique para editar o formato do texto da estrutura de tópicos</a:t>
            </a:r>
            <a:endParaRPr b="0" lang="pt-BR" sz="3200" spc="-1" strike="noStrike">
              <a:solidFill>
                <a:srgbClr val="000000"/>
              </a:solidFill>
              <a:latin typeface="Arial"/>
            </a:endParaRPr>
          </a:p>
          <a:p>
            <a:pPr lvl="1" marL="742680" indent="-285480">
              <a:spcBef>
                <a:spcPts val="799"/>
              </a:spcBef>
              <a:buClr>
                <a:srgbClr val="9999cc"/>
              </a:buClr>
              <a:buSzPct val="80000"/>
              <a:buFont typeface="Wingdings" charset="2"/>
              <a:buChar char=""/>
            </a:pPr>
            <a:r>
              <a:rPr b="0" lang="pt-BR" sz="3200" spc="-1" strike="noStrike">
                <a:solidFill>
                  <a:srgbClr val="000000"/>
                </a:solidFill>
                <a:latin typeface="Arial"/>
              </a:rPr>
              <a:t>2.º nível da estrutura de tópicos</a:t>
            </a:r>
            <a:endParaRPr b="0" lang="pt-BR" sz="3200" spc="-1" strike="noStrike">
              <a:solidFill>
                <a:srgbClr val="000000"/>
              </a:solidFill>
              <a:latin typeface="Arial"/>
            </a:endParaRPr>
          </a:p>
          <a:p>
            <a:pPr lvl="2" marL="1143000" indent="-228600">
              <a:spcBef>
                <a:spcPts val="799"/>
              </a:spcBef>
              <a:buClr>
                <a:srgbClr val="00007d"/>
              </a:buClr>
              <a:buSzPct val="65000"/>
              <a:buFont typeface="Wingdings" charset="2"/>
              <a:buChar char=""/>
            </a:pPr>
            <a:r>
              <a:rPr b="0" lang="pt-BR" sz="3200" spc="-1" strike="noStrike">
                <a:solidFill>
                  <a:srgbClr val="000000"/>
                </a:solidFill>
                <a:latin typeface="Arial"/>
              </a:rPr>
              <a:t>3.º nível da estrutura de tópicos</a:t>
            </a:r>
            <a:endParaRPr b="0" lang="pt-BR" sz="3200" spc="-1" strike="noStrike">
              <a:solidFill>
                <a:srgbClr val="000000"/>
              </a:solidFill>
              <a:latin typeface="Arial"/>
            </a:endParaRPr>
          </a:p>
          <a:p>
            <a:pPr lvl="3" marL="1600200" indent="-228600">
              <a:spcBef>
                <a:spcPts val="799"/>
              </a:spcBef>
              <a:buClr>
                <a:srgbClr val="9999cc"/>
              </a:buClr>
              <a:buSzPct val="70000"/>
              <a:buFont typeface="Wingdings" charset="2"/>
              <a:buChar char=""/>
            </a:pPr>
            <a:r>
              <a:rPr b="0" lang="pt-BR" sz="3200" spc="-1" strike="noStrike">
                <a:solidFill>
                  <a:srgbClr val="000000"/>
                </a:solidFill>
                <a:latin typeface="Arial"/>
              </a:rPr>
              <a:t>4.º nível da estrutura de tópicos</a:t>
            </a:r>
            <a:endParaRPr b="0" lang="pt-BR" sz="3200" spc="-1" strike="noStrike">
              <a:solidFill>
                <a:srgbClr val="000000"/>
              </a:solidFill>
              <a:latin typeface="Arial"/>
            </a:endParaRPr>
          </a:p>
          <a:p>
            <a:pPr lvl="4" marL="2057400" indent="-228600">
              <a:spcBef>
                <a:spcPts val="799"/>
              </a:spcBef>
              <a:buClr>
                <a:srgbClr val="00007d"/>
              </a:buClr>
              <a:buFont typeface="Wingdings" charset="2"/>
              <a:buChar char=""/>
            </a:pPr>
            <a:r>
              <a:rPr b="0" lang="pt-BR" sz="3200" spc="-1" strike="noStrike">
                <a:solidFill>
                  <a:srgbClr val="000000"/>
                </a:solidFill>
                <a:latin typeface="Arial"/>
              </a:rPr>
              <a:t>5.º nível da estrutura de tópicos</a:t>
            </a:r>
            <a:endParaRPr b="0" lang="pt-BR" sz="3200" spc="-1" strike="noStrike">
              <a:solidFill>
                <a:srgbClr val="000000"/>
              </a:solidFill>
              <a:latin typeface="Arial"/>
            </a:endParaRPr>
          </a:p>
          <a:p>
            <a:pPr lvl="5" marL="2057400" indent="-228600">
              <a:spcBef>
                <a:spcPts val="799"/>
              </a:spcBef>
              <a:buClr>
                <a:srgbClr val="00007d"/>
              </a:buClr>
              <a:buFont typeface="Wingdings" charset="2"/>
              <a:buChar char=""/>
            </a:pPr>
            <a:r>
              <a:rPr b="0" lang="pt-BR" sz="3200" spc="-1" strike="noStrike">
                <a:solidFill>
                  <a:srgbClr val="000000"/>
                </a:solidFill>
                <a:latin typeface="Arial"/>
              </a:rPr>
              <a:t>6.º nível da estrutura de tópicos</a:t>
            </a:r>
            <a:endParaRPr b="0" lang="pt-BR" sz="3200" spc="-1" strike="noStrike">
              <a:solidFill>
                <a:srgbClr val="000000"/>
              </a:solidFill>
              <a:latin typeface="Arial"/>
            </a:endParaRPr>
          </a:p>
          <a:p>
            <a:pPr lvl="6" marL="2057400" indent="-228600">
              <a:spcBef>
                <a:spcPts val="799"/>
              </a:spcBef>
              <a:buClr>
                <a:srgbClr val="00007d"/>
              </a:buClr>
              <a:buFont typeface="Wingdings" charset="2"/>
              <a:buChar char=""/>
            </a:pPr>
            <a:r>
              <a:rPr b="0" lang="pt-BR" sz="3200" spc="-1" strike="noStrike">
                <a:solidFill>
                  <a:srgbClr val="000000"/>
                </a:solidFill>
                <a:latin typeface="Arial"/>
              </a:rPr>
              <a:t>7.º nível da estrutura de tópicos</a:t>
            </a:r>
            <a:endParaRPr b="0" lang="pt-BR" sz="3200" spc="-1" strike="noStrike">
              <a:solidFill>
                <a:srgbClr val="000000"/>
              </a:solidFill>
              <a:latin typeface="Arial"/>
            </a:endParaRPr>
          </a:p>
        </p:txBody>
      </p:sp>
      <p:sp>
        <p:nvSpPr>
          <p:cNvPr id="4" name="PlaceHolder 5"/>
          <p:cNvSpPr>
            <a:spLocks noGrp="1"/>
          </p:cNvSpPr>
          <p:nvPr>
            <p:ph type="dt"/>
          </p:nvPr>
        </p:nvSpPr>
        <p:spPr>
          <a:xfrm>
            <a:off x="456840" y="6244920"/>
            <a:ext cx="2133720" cy="476280"/>
          </a:xfrm>
          <a:prstGeom prst="rect">
            <a:avLst/>
          </a:prstGeom>
        </p:spPr>
        <p:txBody>
          <a:bodyPr lIns="90000" rIns="90000" tIns="46800" bIns="46800" anchor="b">
            <a:noAutofit/>
          </a:bodyPr>
          <a:p>
            <a:pPr/>
            <a:endParaRPr b="0" lang="pt-BR" sz="1800" spc="-1" strike="noStrike">
              <a:solidFill>
                <a:srgbClr val="000000"/>
              </a:solidFill>
              <a:latin typeface="Arial"/>
            </a:endParaRPr>
          </a:p>
        </p:txBody>
      </p:sp>
      <p:pic>
        <p:nvPicPr>
          <p:cNvPr id="5" name="Picture 2" descr="C:\Users\Editores\Downloads\Katia\CAROL\Power Points para aula ABORL\material\02.png"/>
          <p:cNvPicPr/>
          <p:nvPr/>
        </p:nvPicPr>
        <p:blipFill>
          <a:blip r:embed="rId2"/>
          <a:stretch/>
        </p:blipFill>
        <p:spPr>
          <a:xfrm>
            <a:off x="0" y="0"/>
            <a:ext cx="9144000" cy="1623960"/>
          </a:xfrm>
          <a:prstGeom prst="rect">
            <a:avLst/>
          </a:prstGeom>
          <a:ln>
            <a:noFill/>
          </a:ln>
        </p:spPr>
      </p:pic>
      <p:sp>
        <p:nvSpPr>
          <p:cNvPr id="6" name="CustomShape 6"/>
          <p:cNvSpPr/>
          <p:nvPr/>
        </p:nvSpPr>
        <p:spPr>
          <a:xfrm>
            <a:off x="43560" y="231840"/>
            <a:ext cx="4140000" cy="398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spAutoFit/>
          </a:bodyPr>
          <a:p>
            <a:pPr/>
            <a:r>
              <a:rPr b="1" lang="pt-BR" sz="2000" spc="-1" strike="noStrike">
                <a:solidFill>
                  <a:srgbClr val="d9d9d9"/>
                </a:solidFill>
                <a:latin typeface="Arial"/>
                <a:ea typeface="Arial"/>
              </a:rPr>
              <a:t>Campanha Nacional da Voz 2014</a:t>
            </a:r>
            <a:endParaRPr b="0" lang="pt-B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43" name="Group 1"/>
          <p:cNvGrpSpPr/>
          <p:nvPr/>
        </p:nvGrpSpPr>
        <p:grpSpPr>
          <a:xfrm>
            <a:off x="0" y="0"/>
            <a:ext cx="9144000" cy="6858000"/>
            <a:chOff x="0" y="0"/>
            <a:chExt cx="9144000" cy="6858000"/>
          </a:xfrm>
        </p:grpSpPr>
        <p:sp>
          <p:nvSpPr>
            <p:cNvPr id="44" name="CustomShape 2"/>
            <p:cNvSpPr/>
            <p:nvPr/>
          </p:nvSpPr>
          <p:spPr>
            <a:xfrm>
              <a:off x="0" y="0"/>
              <a:ext cx="3505320" cy="6858000"/>
            </a:xfrm>
            <a:prstGeom prst="rect">
              <a:avLst/>
            </a:prstGeom>
            <a:gradFill rotWithShape="0">
              <a:gsLst>
                <a:gs pos="0">
                  <a:srgbClr val="cccce6"/>
                </a:gs>
                <a:gs pos="100000">
                  <a:srgbClr val="ffffff"/>
                </a:gs>
              </a:gsLst>
              <a:lin ang="0"/>
            </a:gradFill>
            <a:ln>
              <a:noFill/>
            </a:ln>
          </p:spPr>
          <p:style>
            <a:lnRef idx="0"/>
            <a:fillRef idx="0"/>
            <a:effectRef idx="0"/>
            <a:fontRef idx="minor"/>
          </p:style>
        </p:sp>
        <p:sp>
          <p:nvSpPr>
            <p:cNvPr id="45" name="CustomShape 3"/>
            <p:cNvSpPr/>
            <p:nvPr/>
          </p:nvSpPr>
          <p:spPr>
            <a:xfrm>
              <a:off x="1716120" y="1690560"/>
              <a:ext cx="7427880" cy="2533680"/>
            </a:xfrm>
            <a:prstGeom prst="rect">
              <a:avLst/>
            </a:prstGeom>
            <a:solidFill>
              <a:srgbClr val="740502"/>
            </a:solidFill>
            <a:ln>
              <a:noFill/>
            </a:ln>
          </p:spPr>
          <p:style>
            <a:lnRef idx="0"/>
            <a:fillRef idx="0"/>
            <a:effectRef idx="0"/>
            <a:fontRef idx="minor"/>
          </p:style>
        </p:sp>
        <p:grpSp>
          <p:nvGrpSpPr>
            <p:cNvPr id="46" name="Group 4"/>
            <p:cNvGrpSpPr/>
            <p:nvPr/>
          </p:nvGrpSpPr>
          <p:grpSpPr>
            <a:xfrm>
              <a:off x="0" y="1066680"/>
              <a:ext cx="2867040" cy="3157560"/>
              <a:chOff x="0" y="1066680"/>
              <a:chExt cx="2867040" cy="3157560"/>
            </a:xfrm>
          </p:grpSpPr>
          <p:sp>
            <p:nvSpPr>
              <p:cNvPr id="47" name="CustomShape 5"/>
              <p:cNvSpPr/>
              <p:nvPr/>
            </p:nvSpPr>
            <p:spPr>
              <a:xfrm>
                <a:off x="573120" y="3583080"/>
                <a:ext cx="576360" cy="641160"/>
              </a:xfrm>
              <a:prstGeom prst="rect">
                <a:avLst/>
              </a:prstGeom>
              <a:solidFill>
                <a:srgbClr val="fc7d64"/>
              </a:solidFill>
              <a:ln>
                <a:noFill/>
              </a:ln>
            </p:spPr>
            <p:style>
              <a:lnRef idx="0"/>
              <a:fillRef idx="0"/>
              <a:effectRef idx="0"/>
              <a:fontRef idx="minor"/>
            </p:style>
          </p:sp>
          <p:sp>
            <p:nvSpPr>
              <p:cNvPr id="48" name="CustomShape 6"/>
              <p:cNvSpPr/>
              <p:nvPr/>
            </p:nvSpPr>
            <p:spPr>
              <a:xfrm>
                <a:off x="1716120" y="1690560"/>
                <a:ext cx="574560" cy="642960"/>
              </a:xfrm>
              <a:prstGeom prst="rect">
                <a:avLst/>
              </a:prstGeom>
              <a:solidFill>
                <a:srgbClr val="cccce6"/>
              </a:solidFill>
              <a:ln>
                <a:noFill/>
              </a:ln>
            </p:spPr>
            <p:style>
              <a:lnRef idx="0"/>
              <a:fillRef idx="0"/>
              <a:effectRef idx="0"/>
              <a:fontRef idx="minor"/>
            </p:style>
          </p:sp>
          <p:sp>
            <p:nvSpPr>
              <p:cNvPr id="49" name="CustomShape 7"/>
              <p:cNvSpPr/>
              <p:nvPr/>
            </p:nvSpPr>
            <p:spPr>
              <a:xfrm>
                <a:off x="2281320" y="1066680"/>
                <a:ext cx="585720" cy="635040"/>
              </a:xfrm>
              <a:prstGeom prst="rect">
                <a:avLst/>
              </a:prstGeom>
              <a:solidFill>
                <a:srgbClr val="cccce6"/>
              </a:solidFill>
              <a:ln>
                <a:noFill/>
              </a:ln>
            </p:spPr>
            <p:style>
              <a:lnRef idx="0"/>
              <a:fillRef idx="0"/>
              <a:effectRef idx="0"/>
              <a:fontRef idx="minor"/>
            </p:style>
          </p:sp>
          <p:sp>
            <p:nvSpPr>
              <p:cNvPr id="50" name="CustomShape 8"/>
              <p:cNvSpPr/>
              <p:nvPr/>
            </p:nvSpPr>
            <p:spPr>
              <a:xfrm>
                <a:off x="1141560" y="3583080"/>
                <a:ext cx="583920" cy="641160"/>
              </a:xfrm>
              <a:prstGeom prst="rect">
                <a:avLst/>
              </a:prstGeom>
              <a:solidFill>
                <a:srgbClr val="740502"/>
              </a:solidFill>
              <a:ln>
                <a:noFill/>
              </a:ln>
            </p:spPr>
            <p:style>
              <a:lnRef idx="0"/>
              <a:fillRef idx="0"/>
              <a:effectRef idx="0"/>
              <a:fontRef idx="minor"/>
            </p:style>
          </p:sp>
          <p:sp>
            <p:nvSpPr>
              <p:cNvPr id="51" name="CustomShape 9"/>
              <p:cNvSpPr/>
              <p:nvPr/>
            </p:nvSpPr>
            <p:spPr>
              <a:xfrm>
                <a:off x="2281320" y="1690560"/>
                <a:ext cx="585720" cy="642960"/>
              </a:xfrm>
              <a:prstGeom prst="rect">
                <a:avLst/>
              </a:prstGeom>
              <a:solidFill>
                <a:srgbClr val="fc7d64"/>
              </a:solidFill>
              <a:ln>
                <a:noFill/>
              </a:ln>
            </p:spPr>
            <p:style>
              <a:lnRef idx="0"/>
              <a:fillRef idx="0"/>
              <a:effectRef idx="0"/>
              <a:fontRef idx="minor"/>
            </p:style>
          </p:sp>
          <p:sp>
            <p:nvSpPr>
              <p:cNvPr id="52" name="CustomShape 10"/>
              <p:cNvSpPr/>
              <p:nvPr/>
            </p:nvSpPr>
            <p:spPr>
              <a:xfrm>
                <a:off x="1141560" y="2324160"/>
                <a:ext cx="583920" cy="633240"/>
              </a:xfrm>
              <a:prstGeom prst="rect">
                <a:avLst/>
              </a:prstGeom>
              <a:solidFill>
                <a:srgbClr val="cccce6"/>
              </a:solidFill>
              <a:ln>
                <a:noFill/>
              </a:ln>
            </p:spPr>
            <p:style>
              <a:lnRef idx="0"/>
              <a:fillRef idx="0"/>
              <a:effectRef idx="0"/>
              <a:fontRef idx="minor"/>
            </p:style>
          </p:sp>
          <p:sp>
            <p:nvSpPr>
              <p:cNvPr id="53" name="CustomShape 11"/>
              <p:cNvSpPr/>
              <p:nvPr/>
            </p:nvSpPr>
            <p:spPr>
              <a:xfrm>
                <a:off x="0" y="2324160"/>
                <a:ext cx="582480" cy="633240"/>
              </a:xfrm>
              <a:prstGeom prst="rect">
                <a:avLst/>
              </a:prstGeom>
              <a:solidFill>
                <a:srgbClr val="740502"/>
              </a:solidFill>
              <a:ln>
                <a:noFill/>
              </a:ln>
            </p:spPr>
            <p:style>
              <a:lnRef idx="0"/>
              <a:fillRef idx="0"/>
              <a:effectRef idx="0"/>
              <a:fontRef idx="minor"/>
            </p:style>
          </p:sp>
          <p:sp>
            <p:nvSpPr>
              <p:cNvPr id="54" name="CustomShape 12"/>
              <p:cNvSpPr/>
              <p:nvPr/>
            </p:nvSpPr>
            <p:spPr>
              <a:xfrm>
                <a:off x="1716120" y="2324160"/>
                <a:ext cx="574560" cy="633240"/>
              </a:xfrm>
              <a:prstGeom prst="rect">
                <a:avLst/>
              </a:prstGeom>
              <a:solidFill>
                <a:srgbClr val="fc7d64"/>
              </a:solidFill>
              <a:ln>
                <a:noFill/>
              </a:ln>
            </p:spPr>
            <p:style>
              <a:lnRef idx="0"/>
              <a:fillRef idx="0"/>
              <a:effectRef idx="0"/>
              <a:fontRef idx="minor"/>
            </p:style>
          </p:sp>
          <p:sp>
            <p:nvSpPr>
              <p:cNvPr id="55" name="CustomShape 13"/>
              <p:cNvSpPr/>
              <p:nvPr/>
            </p:nvSpPr>
            <p:spPr>
              <a:xfrm>
                <a:off x="573120" y="2948040"/>
                <a:ext cx="576360" cy="644400"/>
              </a:xfrm>
              <a:prstGeom prst="rect">
                <a:avLst/>
              </a:prstGeom>
              <a:solidFill>
                <a:srgbClr val="cccce6"/>
              </a:solidFill>
              <a:ln>
                <a:noFill/>
              </a:ln>
            </p:spPr>
            <p:style>
              <a:lnRef idx="0"/>
              <a:fillRef idx="0"/>
              <a:effectRef idx="0"/>
              <a:fontRef idx="minor"/>
            </p:style>
          </p:sp>
          <p:sp>
            <p:nvSpPr>
              <p:cNvPr id="56" name="CustomShape 14"/>
              <p:cNvSpPr/>
              <p:nvPr/>
            </p:nvSpPr>
            <p:spPr>
              <a:xfrm>
                <a:off x="1141560" y="2948040"/>
                <a:ext cx="583920" cy="644400"/>
              </a:xfrm>
              <a:prstGeom prst="rect">
                <a:avLst/>
              </a:prstGeom>
              <a:solidFill>
                <a:srgbClr val="fc7d64"/>
              </a:solidFill>
              <a:ln>
                <a:noFill/>
              </a:ln>
            </p:spPr>
            <p:style>
              <a:lnRef idx="0"/>
              <a:fillRef idx="0"/>
              <a:effectRef idx="0"/>
              <a:fontRef idx="minor"/>
            </p:style>
          </p:sp>
        </p:grpSp>
      </p:grpSp>
      <p:sp>
        <p:nvSpPr>
          <p:cNvPr id="57" name="PlaceHolder 15"/>
          <p:cNvSpPr>
            <a:spLocks noGrp="1"/>
          </p:cNvSpPr>
          <p:nvPr>
            <p:ph type="title"/>
          </p:nvPr>
        </p:nvSpPr>
        <p:spPr>
          <a:xfrm>
            <a:off x="457200" y="457200"/>
            <a:ext cx="8229600" cy="1371600"/>
          </a:xfrm>
          <a:prstGeom prst="rect">
            <a:avLst/>
          </a:prstGeom>
        </p:spPr>
        <p:txBody>
          <a:bodyPr lIns="90000" rIns="90000" tIns="46800" bIns="46800" anchor="ctr">
            <a:noAutofit/>
          </a:bodyPr>
          <a:p>
            <a:r>
              <a:rPr b="0" lang="pt-BR" sz="4400" spc="-1" strike="noStrike">
                <a:solidFill>
                  <a:srgbClr val="000000"/>
                </a:solidFill>
                <a:latin typeface="Arial"/>
              </a:rPr>
              <a:t>Clique para editar o formato do texto do título</a:t>
            </a:r>
            <a:endParaRPr b="0" lang="pt-BR" sz="4400" spc="-1" strike="noStrike">
              <a:solidFill>
                <a:srgbClr val="000000"/>
              </a:solidFill>
              <a:latin typeface="Arial"/>
            </a:endParaRPr>
          </a:p>
        </p:txBody>
      </p:sp>
      <p:sp>
        <p:nvSpPr>
          <p:cNvPr id="58" name="PlaceHolder 16"/>
          <p:cNvSpPr>
            <a:spLocks noGrp="1"/>
          </p:cNvSpPr>
          <p:nvPr>
            <p:ph type="body"/>
          </p:nvPr>
        </p:nvSpPr>
        <p:spPr>
          <a:xfrm>
            <a:off x="457200" y="1980720"/>
            <a:ext cx="8229600" cy="3886200"/>
          </a:xfrm>
          <a:prstGeom prst="rect">
            <a:avLst/>
          </a:prstGeom>
        </p:spPr>
        <p:txBody>
          <a:bodyPr lIns="90000" rIns="90000" tIns="46800" bIns="46800">
            <a:normAutofit fontScale="76000"/>
          </a:bodyPr>
          <a:p>
            <a:pPr marL="342720" indent="-342720">
              <a:spcBef>
                <a:spcPts val="799"/>
              </a:spcBef>
              <a:buClr>
                <a:srgbClr val="00007d"/>
              </a:buClr>
              <a:buSzPct val="75000"/>
              <a:buFont typeface="Wingdings" charset="2"/>
              <a:buChar char=""/>
            </a:pPr>
            <a:r>
              <a:rPr b="0" lang="pt-BR" sz="3200" spc="-1" strike="noStrike">
                <a:solidFill>
                  <a:srgbClr val="000000"/>
                </a:solidFill>
                <a:latin typeface="Arial"/>
              </a:rPr>
              <a:t>Clique para editar o formato do texto da estrutura de tópicos</a:t>
            </a:r>
            <a:endParaRPr b="0" lang="pt-BR" sz="3200" spc="-1" strike="noStrike">
              <a:solidFill>
                <a:srgbClr val="000000"/>
              </a:solidFill>
              <a:latin typeface="Arial"/>
            </a:endParaRPr>
          </a:p>
          <a:p>
            <a:pPr lvl="1" marL="742680" indent="-285480">
              <a:spcBef>
                <a:spcPts val="799"/>
              </a:spcBef>
              <a:buClr>
                <a:srgbClr val="9999cc"/>
              </a:buClr>
              <a:buSzPct val="80000"/>
              <a:buFont typeface="Wingdings" charset="2"/>
              <a:buChar char=""/>
            </a:pPr>
            <a:r>
              <a:rPr b="0" lang="pt-BR" sz="3200" spc="-1" strike="noStrike">
                <a:solidFill>
                  <a:srgbClr val="000000"/>
                </a:solidFill>
                <a:latin typeface="Arial"/>
              </a:rPr>
              <a:t>2.º nível da estrutura de tópicos</a:t>
            </a:r>
            <a:endParaRPr b="0" lang="pt-BR" sz="3200" spc="-1" strike="noStrike">
              <a:solidFill>
                <a:srgbClr val="000000"/>
              </a:solidFill>
              <a:latin typeface="Arial"/>
            </a:endParaRPr>
          </a:p>
          <a:p>
            <a:pPr lvl="2" marL="1143000" indent="-228600">
              <a:spcBef>
                <a:spcPts val="799"/>
              </a:spcBef>
              <a:buClr>
                <a:srgbClr val="00007d"/>
              </a:buClr>
              <a:buSzPct val="65000"/>
              <a:buFont typeface="Wingdings" charset="2"/>
              <a:buChar char=""/>
            </a:pPr>
            <a:r>
              <a:rPr b="0" lang="pt-BR" sz="3200" spc="-1" strike="noStrike">
                <a:solidFill>
                  <a:srgbClr val="000000"/>
                </a:solidFill>
                <a:latin typeface="Arial"/>
              </a:rPr>
              <a:t>3.º nível da estrutura de tópicos</a:t>
            </a:r>
            <a:endParaRPr b="0" lang="pt-BR" sz="3200" spc="-1" strike="noStrike">
              <a:solidFill>
                <a:srgbClr val="000000"/>
              </a:solidFill>
              <a:latin typeface="Arial"/>
            </a:endParaRPr>
          </a:p>
          <a:p>
            <a:pPr lvl="3" marL="1600200" indent="-228600">
              <a:spcBef>
                <a:spcPts val="799"/>
              </a:spcBef>
              <a:buClr>
                <a:srgbClr val="9999cc"/>
              </a:buClr>
              <a:buSzPct val="70000"/>
              <a:buFont typeface="Wingdings" charset="2"/>
              <a:buChar char=""/>
            </a:pPr>
            <a:r>
              <a:rPr b="0" lang="pt-BR" sz="3200" spc="-1" strike="noStrike">
                <a:solidFill>
                  <a:srgbClr val="000000"/>
                </a:solidFill>
                <a:latin typeface="Arial"/>
              </a:rPr>
              <a:t>4.º nível da estrutura de tópicos</a:t>
            </a:r>
            <a:endParaRPr b="0" lang="pt-BR" sz="3200" spc="-1" strike="noStrike">
              <a:solidFill>
                <a:srgbClr val="000000"/>
              </a:solidFill>
              <a:latin typeface="Arial"/>
            </a:endParaRPr>
          </a:p>
          <a:p>
            <a:pPr lvl="4" marL="2057400" indent="-228600">
              <a:spcBef>
                <a:spcPts val="799"/>
              </a:spcBef>
              <a:buClr>
                <a:srgbClr val="00007d"/>
              </a:buClr>
              <a:buFont typeface="Wingdings" charset="2"/>
              <a:buChar char=""/>
            </a:pPr>
            <a:r>
              <a:rPr b="0" lang="pt-BR" sz="3200" spc="-1" strike="noStrike">
                <a:solidFill>
                  <a:srgbClr val="000000"/>
                </a:solidFill>
                <a:latin typeface="Arial"/>
              </a:rPr>
              <a:t>5.º nível da estrutura de tópicos</a:t>
            </a:r>
            <a:endParaRPr b="0" lang="pt-BR" sz="3200" spc="-1" strike="noStrike">
              <a:solidFill>
                <a:srgbClr val="000000"/>
              </a:solidFill>
              <a:latin typeface="Arial"/>
            </a:endParaRPr>
          </a:p>
          <a:p>
            <a:pPr lvl="5" marL="2057400" indent="-228600">
              <a:spcBef>
                <a:spcPts val="799"/>
              </a:spcBef>
              <a:buClr>
                <a:srgbClr val="00007d"/>
              </a:buClr>
              <a:buFont typeface="Wingdings" charset="2"/>
              <a:buChar char=""/>
            </a:pPr>
            <a:r>
              <a:rPr b="0" lang="pt-BR" sz="3200" spc="-1" strike="noStrike">
                <a:solidFill>
                  <a:srgbClr val="000000"/>
                </a:solidFill>
                <a:latin typeface="Arial"/>
              </a:rPr>
              <a:t>6.º nível da estrutura de tópicos</a:t>
            </a:r>
            <a:endParaRPr b="0" lang="pt-BR" sz="3200" spc="-1" strike="noStrike">
              <a:solidFill>
                <a:srgbClr val="000000"/>
              </a:solidFill>
              <a:latin typeface="Arial"/>
            </a:endParaRPr>
          </a:p>
          <a:p>
            <a:pPr lvl="6" marL="2057400" indent="-228600">
              <a:spcBef>
                <a:spcPts val="799"/>
              </a:spcBef>
              <a:buClr>
                <a:srgbClr val="00007d"/>
              </a:buClr>
              <a:buFont typeface="Wingdings" charset="2"/>
              <a:buChar char=""/>
            </a:pPr>
            <a:r>
              <a:rPr b="0" lang="pt-BR" sz="3200" spc="-1" strike="noStrike">
                <a:solidFill>
                  <a:srgbClr val="000000"/>
                </a:solidFill>
                <a:latin typeface="Arial"/>
              </a:rPr>
              <a:t>7.º nível da estrutura de tópicos</a:t>
            </a:r>
            <a:endParaRPr b="0" lang="pt-BR" sz="3200" spc="-1" strike="noStrike">
              <a:solidFill>
                <a:srgbClr val="000000"/>
              </a:solidFill>
              <a:latin typeface="Arial"/>
            </a:endParaRPr>
          </a:p>
        </p:txBody>
      </p:sp>
      <p:sp>
        <p:nvSpPr>
          <p:cNvPr id="59" name="PlaceHolder 17"/>
          <p:cNvSpPr>
            <a:spLocks noGrp="1"/>
          </p:cNvSpPr>
          <p:nvPr>
            <p:ph type="dt"/>
          </p:nvPr>
        </p:nvSpPr>
        <p:spPr>
          <a:xfrm>
            <a:off x="456840" y="6248520"/>
            <a:ext cx="2133720" cy="457200"/>
          </a:xfrm>
          <a:prstGeom prst="rect">
            <a:avLst/>
          </a:prstGeom>
        </p:spPr>
        <p:txBody>
          <a:bodyPr lIns="90000" rIns="90000" tIns="46800" bIns="46800" anchor="b">
            <a:noAutofit/>
          </a:bodyPr>
          <a:p>
            <a:pPr/>
            <a:endParaRPr b="0" lang="pt-BR" sz="1800" spc="-1" strike="noStrike">
              <a:solidFill>
                <a:srgbClr val="000000"/>
              </a:solidFill>
              <a:latin typeface="Arial"/>
            </a:endParaRPr>
          </a:p>
        </p:txBody>
      </p:sp>
      <p:sp>
        <p:nvSpPr>
          <p:cNvPr id="60" name="PlaceHolder 18"/>
          <p:cNvSpPr>
            <a:spLocks noGrp="1"/>
          </p:cNvSpPr>
          <p:nvPr>
            <p:ph type="ftr"/>
          </p:nvPr>
        </p:nvSpPr>
        <p:spPr>
          <a:xfrm>
            <a:off x="3124080" y="6248520"/>
            <a:ext cx="2895840" cy="457200"/>
          </a:xfrm>
          <a:prstGeom prst="rect">
            <a:avLst/>
          </a:prstGeom>
        </p:spPr>
        <p:txBody>
          <a:bodyPr lIns="90000" rIns="90000" tIns="46800" bIns="46800" anchor="b">
            <a:noAutofit/>
          </a:bodyPr>
          <a:p>
            <a:pPr/>
            <a:endParaRPr b="0" lang="pt-BR" sz="1800" spc="-1" strike="noStrike">
              <a:solidFill>
                <a:srgbClr val="000000"/>
              </a:solidFill>
              <a:latin typeface="Arial"/>
            </a:endParaRPr>
          </a:p>
        </p:txBody>
      </p:sp>
      <p:sp>
        <p:nvSpPr>
          <p:cNvPr id="61" name="PlaceHolder 19"/>
          <p:cNvSpPr>
            <a:spLocks noGrp="1"/>
          </p:cNvSpPr>
          <p:nvPr>
            <p:ph type="sldNum"/>
          </p:nvPr>
        </p:nvSpPr>
        <p:spPr>
          <a:xfrm>
            <a:off x="6552720" y="6248520"/>
            <a:ext cx="2133720" cy="457200"/>
          </a:xfrm>
          <a:prstGeom prst="rect">
            <a:avLst/>
          </a:prstGeom>
        </p:spPr>
        <p:txBody>
          <a:bodyPr lIns="90000" rIns="90000" tIns="46800" bIns="46800" anchor="b">
            <a:noAutofit/>
          </a:bodyPr>
          <a:p>
            <a:pPr algn="r">
              <a:lnSpc>
                <a:spcPct val="100000"/>
              </a:lnSpc>
            </a:pPr>
            <a:fld id="{A34B6AB2-6842-4D0D-9213-D374C1B4E45F}" type="slidenum">
              <a:rPr b="0" lang="pt-BR" sz="1200" spc="-1" strike="noStrike">
                <a:solidFill>
                  <a:srgbClr val="000000"/>
                </a:solidFill>
                <a:latin typeface="Arial Black"/>
              </a:rPr>
              <a:t>&lt;número&gt;</a:t>
            </a:fld>
            <a:endParaRPr b="0" lang="pt-BR"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slideLayout" Target="../slideLayouts/slideLayout1.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image" Target="../media/image26.png"/><Relationship Id="rId4" Type="http://schemas.openxmlformats.org/officeDocument/2006/relationships/slideLayout" Target="../slideLayouts/slideLayout1.xml"/><Relationship Id="rId5"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image" Target="../media/image31.png"/><Relationship Id="rId4" Type="http://schemas.openxmlformats.org/officeDocument/2006/relationships/slideLayout" Target="../slideLayouts/slideLayout1.xml"/><Relationship Id="rId5"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1.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1.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1.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png"/><Relationship Id="rId3" Type="http://schemas.openxmlformats.org/officeDocument/2006/relationships/slideLayout" Target="../slideLayouts/slideLayout1.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jpe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1.xml"/><Relationship Id="rId4"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image" Target="../media/image47.jpeg"/><Relationship Id="rId3" Type="http://schemas.openxmlformats.org/officeDocument/2006/relationships/image" Target="../media/image48.png"/><Relationship Id="rId4" Type="http://schemas.openxmlformats.org/officeDocument/2006/relationships/slideLayout" Target="../slideLayouts/slideLayout1.xml"/><Relationship Id="rId5"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image" Target="../media/image50.jpeg"/><Relationship Id="rId3" Type="http://schemas.openxmlformats.org/officeDocument/2006/relationships/image" Target="../media/image51.png"/><Relationship Id="rId4" Type="http://schemas.openxmlformats.org/officeDocument/2006/relationships/slideLayout" Target="../slideLayouts/slideLayout1.xml"/><Relationship Id="rId5"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image" Target="../media/image53.jpeg"/><Relationship Id="rId3" Type="http://schemas.openxmlformats.org/officeDocument/2006/relationships/image" Target="../media/image54.png"/><Relationship Id="rId4" Type="http://schemas.openxmlformats.org/officeDocument/2006/relationships/slideLayout" Target="../slideLayouts/slideLayout1.xml"/><Relationship Id="rId5"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1.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56.wmf"/><Relationship Id="rId2" Type="http://schemas.openxmlformats.org/officeDocument/2006/relationships/image" Target="../media/image57.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1.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1.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65.wmf"/><Relationship Id="rId2" Type="http://schemas.openxmlformats.org/officeDocument/2006/relationships/image" Target="../media/image66.wmf"/><Relationship Id="rId3" Type="http://schemas.openxmlformats.org/officeDocument/2006/relationships/image" Target="../media/image67.png"/><Relationship Id="rId4" Type="http://schemas.openxmlformats.org/officeDocument/2006/relationships/slideLayout" Target="../slideLayouts/slideLayout1.xml"/><Relationship Id="rId5"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68.jpeg"/><Relationship Id="rId2" Type="http://schemas.openxmlformats.org/officeDocument/2006/relationships/image" Target="../media/image69.png"/><Relationship Id="rId3" Type="http://schemas.openxmlformats.org/officeDocument/2006/relationships/slideLayout" Target="../slideLayouts/slideLayout1.xml"/><Relationship Id="rId4"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70.wmf"/><Relationship Id="rId2" Type="http://schemas.openxmlformats.org/officeDocument/2006/relationships/image" Target="../media/image71.wmf"/><Relationship Id="rId3" Type="http://schemas.openxmlformats.org/officeDocument/2006/relationships/image" Target="../media/image72.png"/><Relationship Id="rId4" Type="http://schemas.openxmlformats.org/officeDocument/2006/relationships/slideLayout" Target="../slideLayouts/slideLayout1.xml"/><Relationship Id="rId5"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slideLayout" Target="../slideLayouts/slideLayout1.xml"/><Relationship Id="rId4"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75.jpeg"/><Relationship Id="rId2"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image" Target="../media/image76.wmf"/><Relationship Id="rId2" Type="http://schemas.openxmlformats.org/officeDocument/2006/relationships/image" Target="../media/image77.png"/><Relationship Id="rId3" Type="http://schemas.openxmlformats.org/officeDocument/2006/relationships/slideLayout" Target="../slideLayouts/slideLayout1.xml"/><Relationship Id="rId4"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slideLayout" Target="../slideLayouts/slideLayout1.xml"/><Relationship Id="rId3" Type="http://schemas.openxmlformats.org/officeDocument/2006/relationships/notesSlide" Target="../notesSlides/notesSlide42.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jpeg"/><Relationship Id="rId3" Type="http://schemas.openxmlformats.org/officeDocument/2006/relationships/image" Target="../media/image11.pn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Picture 5" descr=""/>
          <p:cNvPicPr/>
          <p:nvPr/>
        </p:nvPicPr>
        <p:blipFill>
          <a:blip r:embed="rId1"/>
          <a:stretch/>
        </p:blipFill>
        <p:spPr>
          <a:xfrm>
            <a:off x="3708360" y="1558800"/>
            <a:ext cx="5435640" cy="5268960"/>
          </a:xfrm>
          <a:prstGeom prst="rect">
            <a:avLst/>
          </a:prstGeom>
          <a:ln>
            <a:noFill/>
          </a:ln>
        </p:spPr>
      </p:pic>
      <p:pic>
        <p:nvPicPr>
          <p:cNvPr id="106" name="Picture 6" descr=""/>
          <p:cNvPicPr/>
          <p:nvPr/>
        </p:nvPicPr>
        <p:blipFill>
          <a:blip r:embed="rId2"/>
          <a:stretch/>
        </p:blipFill>
        <p:spPr>
          <a:xfrm>
            <a:off x="144360" y="1895400"/>
            <a:ext cx="5075280" cy="3046320"/>
          </a:xfrm>
          <a:prstGeom prst="rect">
            <a:avLst/>
          </a:prstGeom>
          <a:ln>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826920" y="2359080"/>
            <a:ext cx="8229600" cy="4525920"/>
          </a:xfrm>
          <a:prstGeom prst="rect">
            <a:avLst/>
          </a:prstGeom>
          <a:noFill/>
          <a:ln>
            <a:noFill/>
          </a:ln>
        </p:spPr>
        <p:txBody>
          <a:bodyPr>
            <a:normAutofit/>
          </a:bodyPr>
          <a:p>
            <a:pPr marL="342720" indent="-342720">
              <a:spcBef>
                <a:spcPts val="998"/>
              </a:spcBef>
            </a:pPr>
            <a:r>
              <a:rPr b="0" lang="en-US" sz="4000" spc="-1" strike="noStrike">
                <a:solidFill>
                  <a:srgbClr val="000000"/>
                </a:solidFill>
                <a:latin typeface="Arial"/>
              </a:rPr>
              <a:t>Você </a:t>
            </a:r>
            <a:r>
              <a:rPr b="0" lang="en-US" sz="4000" spc="-1" strike="noStrike">
                <a:solidFill>
                  <a:srgbClr val="000000"/>
                </a:solidFill>
                <a:latin typeface="Arial"/>
              </a:rPr>
              <a:t>	</a:t>
            </a:r>
            <a:r>
              <a:rPr b="0" lang="en-US" sz="4000" spc="-1" strike="noStrike">
                <a:solidFill>
                  <a:srgbClr val="000000"/>
                </a:solidFill>
                <a:latin typeface="Arial"/>
              </a:rPr>
              <a:t>   </a:t>
            </a:r>
            <a:r>
              <a:rPr b="0" lang="en-US" sz="4000" spc="-1" strike="noStrike">
                <a:solidFill>
                  <a:srgbClr val="000000"/>
                </a:solidFill>
                <a:latin typeface="Arial"/>
              </a:rPr>
              <a:t>	</a:t>
            </a:r>
            <a:endParaRPr b="0" lang="pt-BR" sz="4000" spc="-1" strike="noStrike">
              <a:solidFill>
                <a:srgbClr val="000000"/>
              </a:solidFill>
              <a:latin typeface="Arial"/>
            </a:endParaRPr>
          </a:p>
          <a:p>
            <a:pPr marL="342720" indent="-342720">
              <a:spcBef>
                <a:spcPts val="998"/>
              </a:spcBef>
            </a:pPr>
            <a:r>
              <a:rPr b="0" lang="en-US" sz="4000" spc="-1" strike="noStrike">
                <a:solidFill>
                  <a:srgbClr val="000000"/>
                </a:solidFill>
                <a:latin typeface="Arial"/>
              </a:rPr>
              <a:t>sabe como</a:t>
            </a:r>
            <a:endParaRPr b="0" lang="pt-BR" sz="4000" spc="-1" strike="noStrike">
              <a:solidFill>
                <a:srgbClr val="000000"/>
              </a:solidFill>
              <a:latin typeface="Arial"/>
            </a:endParaRPr>
          </a:p>
          <a:p>
            <a:pPr marL="342720" indent="-342720">
              <a:spcBef>
                <a:spcPts val="998"/>
              </a:spcBef>
            </a:pPr>
            <a:r>
              <a:rPr b="0" lang="en-US" sz="4000" spc="-1" strike="noStrike">
                <a:solidFill>
                  <a:srgbClr val="000000"/>
                </a:solidFill>
                <a:latin typeface="Arial"/>
              </a:rPr>
              <a:t>a voz é</a:t>
            </a:r>
            <a:endParaRPr b="0" lang="pt-BR" sz="4000" spc="-1" strike="noStrike">
              <a:solidFill>
                <a:srgbClr val="000000"/>
              </a:solidFill>
              <a:latin typeface="Arial"/>
            </a:endParaRPr>
          </a:p>
          <a:p>
            <a:pPr marL="342720" indent="-342720">
              <a:spcBef>
                <a:spcPts val="998"/>
              </a:spcBef>
            </a:pPr>
            <a:r>
              <a:rPr b="0" lang="en-US" sz="4000" spc="-1" strike="noStrike">
                <a:solidFill>
                  <a:srgbClr val="000000"/>
                </a:solidFill>
                <a:latin typeface="Arial"/>
              </a:rPr>
              <a:t>produzida?</a:t>
            </a:r>
            <a:endParaRPr b="0" lang="pt-BR" sz="4000" spc="-1" strike="noStrike">
              <a:solidFill>
                <a:srgbClr val="000000"/>
              </a:solidFill>
              <a:latin typeface="Arial"/>
            </a:endParaRPr>
          </a:p>
        </p:txBody>
      </p:sp>
      <p:pic>
        <p:nvPicPr>
          <p:cNvPr id="138" name="Picture 6" descr="roberto-carlos-m-20091210"/>
          <p:cNvPicPr/>
          <p:nvPr/>
        </p:nvPicPr>
        <p:blipFill>
          <a:blip r:embed="rId1"/>
          <a:stretch/>
        </p:blipFill>
        <p:spPr>
          <a:xfrm>
            <a:off x="4427640" y="2049480"/>
            <a:ext cx="3943080" cy="4443480"/>
          </a:xfrm>
          <a:prstGeom prst="rect">
            <a:avLst/>
          </a:prstGeom>
          <a:ln>
            <a:noFill/>
          </a:ln>
        </p:spPr>
      </p:pic>
      <p:sp>
        <p:nvSpPr>
          <p:cNvPr id="139" name="CustomShape 2"/>
          <p:cNvSpPr/>
          <p:nvPr/>
        </p:nvSpPr>
        <p:spPr>
          <a:xfrm>
            <a:off x="6588000" y="3267000"/>
            <a:ext cx="792360" cy="12826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spcBef>
                <a:spcPts val="4873"/>
              </a:spcBef>
            </a:pPr>
            <a:r>
              <a:rPr b="0" lang="pt-BR" sz="7800" spc="-1" strike="noStrike">
                <a:solidFill>
                  <a:srgbClr val="ffff00"/>
                </a:solidFill>
                <a:latin typeface="Arial"/>
              </a:rPr>
              <a:t>?</a:t>
            </a:r>
            <a:endParaRPr b="0" lang="pt-BR" sz="7800" spc="-1" strike="noStrike">
              <a:solidFill>
                <a:srgbClr val="000000"/>
              </a:solidFill>
              <a:latin typeface="Arial"/>
            </a:endParaRPr>
          </a:p>
        </p:txBody>
      </p:sp>
      <p:pic>
        <p:nvPicPr>
          <p:cNvPr id="140"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374760" y="1325520"/>
            <a:ext cx="8229600" cy="1139760"/>
          </a:xfrm>
          <a:prstGeom prst="rect">
            <a:avLst/>
          </a:prstGeom>
          <a:noFill/>
          <a:ln>
            <a:noFill/>
          </a:ln>
        </p:spPr>
        <p:txBody>
          <a:bodyPr anchor="ctr">
            <a:noAutofit/>
          </a:bodyPr>
          <a:p>
            <a:pPr/>
            <a:r>
              <a:rPr b="0" lang="en-US" sz="4400" spc="-1" strike="noStrike">
                <a:solidFill>
                  <a:srgbClr val="000000"/>
                </a:solidFill>
                <a:latin typeface="Arial"/>
              </a:rPr>
              <a:t>Como a voz é produzida:</a:t>
            </a:r>
            <a:endParaRPr b="0" lang="pt-BR" sz="4400" spc="-1" strike="noStrike">
              <a:solidFill>
                <a:srgbClr val="000000"/>
              </a:solidFill>
              <a:latin typeface="Arial"/>
            </a:endParaRPr>
          </a:p>
        </p:txBody>
      </p:sp>
      <p:pic>
        <p:nvPicPr>
          <p:cNvPr id="142" name="Picture 4" descr="Trato vocal"/>
          <p:cNvPicPr/>
          <p:nvPr/>
        </p:nvPicPr>
        <p:blipFill>
          <a:blip r:embed="rId1"/>
          <a:stretch/>
        </p:blipFill>
        <p:spPr>
          <a:xfrm>
            <a:off x="6100920" y="2747880"/>
            <a:ext cx="2935080" cy="4033800"/>
          </a:xfrm>
          <a:prstGeom prst="rect">
            <a:avLst/>
          </a:prstGeom>
          <a:ln>
            <a:noFill/>
          </a:ln>
        </p:spPr>
      </p:pic>
      <p:sp>
        <p:nvSpPr>
          <p:cNvPr id="143" name="TextShape 2"/>
          <p:cNvSpPr txBox="1"/>
          <p:nvPr/>
        </p:nvSpPr>
        <p:spPr>
          <a:xfrm>
            <a:off x="374760" y="2647440"/>
            <a:ext cx="8229600" cy="4526280"/>
          </a:xfrm>
          <a:prstGeom prst="rect">
            <a:avLst/>
          </a:prstGeom>
          <a:noFill/>
          <a:ln>
            <a:noFill/>
          </a:ln>
        </p:spPr>
        <p:txBody>
          <a:bodyPr>
            <a:normAutofit/>
          </a:bodyPr>
          <a:p>
            <a:pPr marL="609480" indent="-609480">
              <a:spcBef>
                <a:spcPts val="799"/>
              </a:spcBef>
              <a:buClr>
                <a:srgbClr val="000000"/>
              </a:buClr>
              <a:buSzPct val="75000"/>
              <a:buFont typeface="Arial"/>
              <a:buAutoNum type="arabicPeriod"/>
            </a:pPr>
            <a:r>
              <a:rPr b="0" lang="en-US" sz="3200" spc="-1" strike="noStrike">
                <a:solidFill>
                  <a:srgbClr val="000000"/>
                </a:solidFill>
                <a:latin typeface="Arial"/>
              </a:rPr>
              <a:t>Ar dos pulmões</a:t>
            </a:r>
            <a:endParaRPr b="0" lang="pt-BR" sz="3200" spc="-1" strike="noStrike">
              <a:solidFill>
                <a:srgbClr val="000000"/>
              </a:solidFill>
              <a:latin typeface="Arial"/>
            </a:endParaRPr>
          </a:p>
          <a:p>
            <a:pPr marL="609480" indent="-609480">
              <a:spcBef>
                <a:spcPts val="799"/>
              </a:spcBef>
              <a:buClr>
                <a:srgbClr val="000000"/>
              </a:buClr>
              <a:buSzPct val="75000"/>
              <a:buFont typeface="Arial"/>
              <a:buAutoNum type="arabicPeriod"/>
            </a:pPr>
            <a:r>
              <a:rPr b="0" lang="en-US" sz="3200" spc="-1" strike="noStrike">
                <a:solidFill>
                  <a:srgbClr val="000000"/>
                </a:solidFill>
                <a:latin typeface="Arial"/>
              </a:rPr>
              <a:t>Vibração das cordas vocais</a:t>
            </a:r>
            <a:endParaRPr b="0" lang="pt-BR" sz="3200" spc="-1" strike="noStrike">
              <a:solidFill>
                <a:srgbClr val="000000"/>
              </a:solidFill>
              <a:latin typeface="Arial"/>
            </a:endParaRPr>
          </a:p>
          <a:p>
            <a:pPr marL="609480" indent="-609480">
              <a:spcBef>
                <a:spcPts val="799"/>
              </a:spcBef>
              <a:buClr>
                <a:srgbClr val="000000"/>
              </a:buClr>
              <a:buSzPct val="75000"/>
              <a:buFont typeface="Arial"/>
              <a:buAutoNum type="arabicPeriod"/>
            </a:pPr>
            <a:r>
              <a:rPr b="0" lang="en-US" sz="3200" spc="-1" strike="noStrike">
                <a:solidFill>
                  <a:srgbClr val="000000"/>
                </a:solidFill>
                <a:latin typeface="Arial"/>
              </a:rPr>
              <a:t>Som “moldado” </a:t>
            </a:r>
            <a:endParaRPr b="0" lang="pt-BR" sz="3200" spc="-1" strike="noStrike">
              <a:solidFill>
                <a:srgbClr val="000000"/>
              </a:solidFill>
              <a:latin typeface="Arial"/>
            </a:endParaRPr>
          </a:p>
          <a:p>
            <a:pPr lvl="1" marL="990360" indent="-533160">
              <a:spcBef>
                <a:spcPts val="697"/>
              </a:spcBef>
              <a:buClr>
                <a:srgbClr val="740502"/>
              </a:buClr>
              <a:buSzPct val="80000"/>
              <a:buFont typeface="Wingdings" charset="2"/>
              <a:buChar char=""/>
            </a:pPr>
            <a:r>
              <a:rPr b="0" lang="en-US" sz="2800" spc="-1" strike="noStrike">
                <a:solidFill>
                  <a:srgbClr val="000000"/>
                </a:solidFill>
                <a:latin typeface="Arial"/>
              </a:rPr>
              <a:t>garganta</a:t>
            </a:r>
            <a:endParaRPr b="0" lang="pt-BR" sz="2800" spc="-1" strike="noStrike">
              <a:solidFill>
                <a:srgbClr val="000000"/>
              </a:solidFill>
              <a:latin typeface="Arial"/>
            </a:endParaRPr>
          </a:p>
          <a:p>
            <a:pPr lvl="1" marL="990360" indent="-533160">
              <a:spcBef>
                <a:spcPts val="697"/>
              </a:spcBef>
              <a:buClr>
                <a:srgbClr val="740502"/>
              </a:buClr>
              <a:buSzPct val="80000"/>
              <a:buFont typeface="Wingdings" charset="2"/>
              <a:buChar char=""/>
            </a:pPr>
            <a:r>
              <a:rPr b="0" lang="en-US" sz="2800" spc="-1" strike="noStrike">
                <a:solidFill>
                  <a:srgbClr val="000000"/>
                </a:solidFill>
                <a:latin typeface="Arial"/>
              </a:rPr>
              <a:t>boca</a:t>
            </a:r>
            <a:endParaRPr b="0" lang="pt-BR" sz="2800" spc="-1" strike="noStrike">
              <a:solidFill>
                <a:srgbClr val="000000"/>
              </a:solidFill>
              <a:latin typeface="Arial"/>
            </a:endParaRPr>
          </a:p>
          <a:p>
            <a:pPr lvl="1" marL="990360" indent="-533160">
              <a:spcBef>
                <a:spcPts val="697"/>
              </a:spcBef>
              <a:buClr>
                <a:srgbClr val="740502"/>
              </a:buClr>
              <a:buSzPct val="80000"/>
              <a:buFont typeface="Wingdings" charset="2"/>
              <a:buChar char=""/>
            </a:pPr>
            <a:r>
              <a:rPr b="0" lang="en-US" sz="2800" spc="-1" strike="noStrike">
                <a:solidFill>
                  <a:srgbClr val="000000"/>
                </a:solidFill>
                <a:latin typeface="Arial"/>
              </a:rPr>
              <a:t>língua </a:t>
            </a:r>
            <a:endParaRPr b="0" lang="pt-BR" sz="2800" spc="-1" strike="noStrike">
              <a:solidFill>
                <a:srgbClr val="000000"/>
              </a:solidFill>
              <a:latin typeface="Arial"/>
            </a:endParaRPr>
          </a:p>
          <a:p>
            <a:pPr lvl="1" marL="990360" indent="-533160">
              <a:spcBef>
                <a:spcPts val="697"/>
              </a:spcBef>
              <a:buClr>
                <a:srgbClr val="740502"/>
              </a:buClr>
              <a:buSzPct val="80000"/>
              <a:buFont typeface="Wingdings" charset="2"/>
              <a:buChar char=""/>
            </a:pPr>
            <a:r>
              <a:rPr b="0" lang="en-US" sz="2800" spc="-1" strike="noStrike">
                <a:solidFill>
                  <a:srgbClr val="000000"/>
                </a:solidFill>
                <a:latin typeface="Arial"/>
              </a:rPr>
              <a:t>lábios</a:t>
            </a:r>
            <a:endParaRPr b="0" lang="pt-BR" sz="2800" spc="-1" strike="noStrike">
              <a:solidFill>
                <a:srgbClr val="000000"/>
              </a:solidFill>
              <a:latin typeface="Arial"/>
            </a:endParaRPr>
          </a:p>
          <a:p>
            <a:pPr marL="609480" indent="-609480">
              <a:spcBef>
                <a:spcPts val="799"/>
              </a:spcBef>
              <a:buClr>
                <a:srgbClr val="00007d"/>
              </a:buClr>
              <a:buSzPct val="75000"/>
              <a:buFont typeface="Wingdings" charset="2"/>
              <a:buChar char=""/>
            </a:pPr>
            <a:endParaRPr b="0" lang="pt-BR" sz="2800" spc="-1" strike="noStrike">
              <a:solidFill>
                <a:srgbClr val="000000"/>
              </a:solidFill>
              <a:latin typeface="Arial"/>
            </a:endParaRPr>
          </a:p>
        </p:txBody>
      </p:sp>
      <p:pic>
        <p:nvPicPr>
          <p:cNvPr id="144"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457200" y="1114560"/>
            <a:ext cx="8229600" cy="1371600"/>
          </a:xfrm>
          <a:prstGeom prst="rect">
            <a:avLst/>
          </a:prstGeom>
          <a:noFill/>
          <a:ln>
            <a:noFill/>
          </a:ln>
        </p:spPr>
        <p:txBody>
          <a:bodyPr anchor="ctr">
            <a:noAutofit/>
          </a:bodyPr>
          <a:p>
            <a:pPr/>
            <a:r>
              <a:rPr b="0" lang="en-US" sz="4400" spc="-1" strike="noStrike">
                <a:solidFill>
                  <a:srgbClr val="000000"/>
                </a:solidFill>
                <a:latin typeface="Arial"/>
              </a:rPr>
              <a:t>Como a voz é produzida:</a:t>
            </a:r>
            <a:endParaRPr b="0" lang="pt-BR" sz="4400" spc="-1" strike="noStrike">
              <a:solidFill>
                <a:srgbClr val="000000"/>
              </a:solidFill>
              <a:latin typeface="Arial"/>
            </a:endParaRPr>
          </a:p>
        </p:txBody>
      </p:sp>
      <p:sp>
        <p:nvSpPr>
          <p:cNvPr id="146" name="TextShape 2"/>
          <p:cNvSpPr txBox="1"/>
          <p:nvPr/>
        </p:nvSpPr>
        <p:spPr>
          <a:xfrm>
            <a:off x="457200" y="2638080"/>
            <a:ext cx="4038480" cy="3886200"/>
          </a:xfrm>
          <a:prstGeom prst="rect">
            <a:avLst/>
          </a:prstGeom>
          <a:noFill/>
          <a:ln>
            <a:noFill/>
          </a:ln>
        </p:spPr>
        <p:txBody>
          <a:bodyPr>
            <a:normAutofit/>
          </a:bodyPr>
          <a:p>
            <a:pPr marL="342720" indent="-342720">
              <a:spcBef>
                <a:spcPts val="697"/>
              </a:spcBef>
              <a:buClr>
                <a:srgbClr val="740502"/>
              </a:buClr>
              <a:buSzPct val="75000"/>
              <a:buFont typeface="Wingdings" charset="2"/>
              <a:buChar char=""/>
            </a:pPr>
            <a:r>
              <a:rPr b="0" lang="en-US" sz="2800" spc="-1" strike="noStrike">
                <a:solidFill>
                  <a:srgbClr val="000000"/>
                </a:solidFill>
                <a:latin typeface="Arial"/>
              </a:rPr>
              <a:t>Vibração das cordas vocais</a:t>
            </a:r>
            <a:endParaRPr b="0" lang="pt-BR" sz="2800" spc="-1" strike="noStrike">
              <a:solidFill>
                <a:srgbClr val="000000"/>
              </a:solidFill>
              <a:latin typeface="Arial"/>
            </a:endParaRPr>
          </a:p>
          <a:p>
            <a:pPr marL="342720" indent="-342720">
              <a:spcBef>
                <a:spcPts val="697"/>
              </a:spcBef>
              <a:buClr>
                <a:srgbClr val="00007d"/>
              </a:buClr>
              <a:buSzPct val="75000"/>
              <a:buFont typeface="Wingdings" charset="2"/>
              <a:buChar char=""/>
            </a:pPr>
            <a:endParaRPr b="0" lang="pt-BR" sz="2800" spc="-1" strike="noStrike">
              <a:solidFill>
                <a:srgbClr val="000000"/>
              </a:solidFill>
              <a:latin typeface="Arial"/>
            </a:endParaRPr>
          </a:p>
        </p:txBody>
      </p:sp>
      <p:sp>
        <p:nvSpPr>
          <p:cNvPr id="147" name="CustomShape 3"/>
          <p:cNvSpPr/>
          <p:nvPr/>
        </p:nvSpPr>
        <p:spPr>
          <a:xfrm>
            <a:off x="6084720" y="3295800"/>
            <a:ext cx="2592720" cy="3385800"/>
          </a:xfrm>
          <a:prstGeom prst="rect">
            <a:avLst/>
          </a:prstGeom>
          <a:noFill/>
          <a:ln>
            <a:noFill/>
          </a:ln>
        </p:spPr>
        <p:style>
          <a:lnRef idx="0"/>
          <a:fillRef idx="0"/>
          <a:effectRef idx="0"/>
          <a:fontRef idx="minor"/>
        </p:style>
        <p:txBody>
          <a:bodyPr lIns="90000" rIns="90000" tIns="46800" bIns="46800">
            <a:spAutoFit/>
          </a:bodyPr>
          <a:p>
            <a:pPr lvl="1" marL="457200"/>
            <a:r>
              <a:rPr b="0" lang="en-US" sz="2400" spc="-1" strike="noStrike">
                <a:solidFill>
                  <a:srgbClr val="000000"/>
                </a:solidFill>
                <a:latin typeface="Arial"/>
              </a:rPr>
              <a:t>Você sabia?</a:t>
            </a:r>
            <a:endParaRPr b="0" lang="pt-BR" sz="2400" spc="-1" strike="noStrike">
              <a:solidFill>
                <a:srgbClr val="000000"/>
              </a:solidFill>
              <a:latin typeface="Arial"/>
            </a:endParaRPr>
          </a:p>
          <a:p>
            <a:pPr lvl="1" marL="457200"/>
            <a:r>
              <a:rPr b="0" lang="en-US" sz="2400" spc="-1" strike="noStrike">
                <a:solidFill>
                  <a:srgbClr val="000000"/>
                </a:solidFill>
                <a:latin typeface="Arial"/>
              </a:rPr>
              <a:t>Durante a vibração, uma corda vocal encosta na outra cerca de 100~300 vezes por segundo</a:t>
            </a:r>
            <a:endParaRPr b="0" lang="pt-BR" sz="2400" spc="-1" strike="noStrike">
              <a:solidFill>
                <a:srgbClr val="000000"/>
              </a:solidFill>
              <a:latin typeface="Arial"/>
            </a:endParaRPr>
          </a:p>
        </p:txBody>
      </p:sp>
      <p:sp>
        <p:nvSpPr>
          <p:cNvPr id="148" name="CustomShape 4"/>
          <p:cNvSpPr/>
          <p:nvPr/>
        </p:nvSpPr>
        <p:spPr>
          <a:xfrm>
            <a:off x="1403280" y="6446880"/>
            <a:ext cx="4248360" cy="36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ctr">
              <a:spcBef>
                <a:spcPts val="1123"/>
              </a:spcBef>
            </a:pPr>
            <a:r>
              <a:rPr b="0" lang="pt-BR" sz="1800" spc="-1" strike="noStrike">
                <a:solidFill>
                  <a:srgbClr val="000000"/>
                </a:solidFill>
                <a:latin typeface="Arial"/>
              </a:rPr>
              <a:t>Clique duplo na imagem!</a:t>
            </a:r>
            <a:endParaRPr b="0" lang="pt-BR" sz="1800" spc="-1" strike="noStrike">
              <a:solidFill>
                <a:srgbClr val="000000"/>
              </a:solidFill>
              <a:latin typeface="Arial"/>
            </a:endParaRPr>
          </a:p>
        </p:txBody>
      </p:sp>
      <p:pic>
        <p:nvPicPr>
          <p:cNvPr id="149"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restart="whenNotActive" nodeType="interactiveSeq" fill="hold">
                <p:stCondLst>
                  <p:cond evt="onClick">
                    <p:tgtEl>
                      <p:spTgt spid="-1"/>
                    </p:tgtEl>
                  </p:cond>
                </p:stCondLst>
                <p:childTnLst>
                  <p:par>
                    <p:cTn id="3" nodeType="clickEffect" fill="hold">
                      <p:stCondLst>
                        <p:cond evt="onClick">
                          <p:tgtEl>
                            <p:spTgt spid="-1"/>
                          </p:tgtEl>
                        </p:cond>
                      </p:stCondLst>
                      <p:childTnLst>
                        <p:par>
                          <p:cTn id="4" nodeType="withEffect" fill="hold">
                            <p:stCondLst>
                              <p:cond delay="0"/>
                            </p:stCondLst>
                            <p:childTnLst>
                              <p:par>
                                <p:cTn id="5" nodeType="clickEffect" fill="hold" presetClass="mediacall" presetID="2">
                                  <p:stCondLst>
                                    <p:cond delay="0"/>
                                  </p:stCondLst>
                                  <p:childTnLst>
                                    <p:cmd type="call" cmd="togglePause">
                                      <p:cBhvr>
                                        <p:cTn id="6" dur="1" fill="hold"/>
                                        <p:tgtEl>
                                          <p:spTgt spid="-1"/>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87480" y="1197000"/>
            <a:ext cx="8229600" cy="1371600"/>
          </a:xfrm>
          <a:prstGeom prst="rect">
            <a:avLst/>
          </a:prstGeom>
          <a:noFill/>
          <a:ln>
            <a:noFill/>
          </a:ln>
        </p:spPr>
        <p:txBody>
          <a:bodyPr anchor="ctr">
            <a:noAutofit/>
          </a:bodyPr>
          <a:p>
            <a:pPr/>
            <a:r>
              <a:rPr b="0" lang="en-US" sz="4400" spc="-1" strike="noStrike">
                <a:solidFill>
                  <a:srgbClr val="000000"/>
                </a:solidFill>
                <a:latin typeface="Arial"/>
              </a:rPr>
              <a:t>Como a voz é produzida:</a:t>
            </a:r>
            <a:endParaRPr b="0" lang="pt-BR" sz="4400" spc="-1" strike="noStrike">
              <a:solidFill>
                <a:srgbClr val="000000"/>
              </a:solidFill>
              <a:latin typeface="Arial"/>
            </a:endParaRPr>
          </a:p>
        </p:txBody>
      </p:sp>
      <p:pic>
        <p:nvPicPr>
          <p:cNvPr id="151" name="Picture 12" descr="laringotele Comeg2"/>
          <p:cNvPicPr/>
          <p:nvPr/>
        </p:nvPicPr>
        <p:blipFill>
          <a:blip r:embed="rId1"/>
          <a:srcRect l="26215" t="20866" r="29011" b="1667"/>
          <a:stretch/>
        </p:blipFill>
        <p:spPr>
          <a:xfrm>
            <a:off x="250920" y="2924280"/>
            <a:ext cx="2971800" cy="3429000"/>
          </a:xfrm>
          <a:prstGeom prst="rect">
            <a:avLst/>
          </a:prstGeom>
          <a:ln>
            <a:noFill/>
          </a:ln>
        </p:spPr>
      </p:pic>
      <p:pic>
        <p:nvPicPr>
          <p:cNvPr id="152" name="Picture 13" descr="laringotele Comeg1"/>
          <p:cNvPicPr/>
          <p:nvPr/>
        </p:nvPicPr>
        <p:blipFill>
          <a:blip r:embed="rId2"/>
          <a:srcRect l="26215" t="20868" r="29011" b="1667"/>
          <a:stretch/>
        </p:blipFill>
        <p:spPr>
          <a:xfrm>
            <a:off x="3298680" y="2924280"/>
            <a:ext cx="2971800" cy="3429000"/>
          </a:xfrm>
          <a:prstGeom prst="rect">
            <a:avLst/>
          </a:prstGeom>
          <a:ln>
            <a:noFill/>
          </a:ln>
        </p:spPr>
      </p:pic>
      <p:sp>
        <p:nvSpPr>
          <p:cNvPr id="153" name="CustomShape 2"/>
          <p:cNvSpPr/>
          <p:nvPr/>
        </p:nvSpPr>
        <p:spPr>
          <a:xfrm>
            <a:off x="1042920" y="6453360"/>
            <a:ext cx="1905120" cy="398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spcBef>
                <a:spcPts val="1247"/>
              </a:spcBef>
            </a:pPr>
            <a:r>
              <a:rPr b="0" lang="en-US" sz="2000" spc="-1" strike="noStrike">
                <a:solidFill>
                  <a:srgbClr val="000000"/>
                </a:solidFill>
                <a:latin typeface="Tahoma"/>
              </a:rPr>
              <a:t>Respiração</a:t>
            </a:r>
            <a:endParaRPr b="0" lang="pt-BR" sz="2000" spc="-1" strike="noStrike">
              <a:solidFill>
                <a:srgbClr val="000000"/>
              </a:solidFill>
              <a:latin typeface="Arial"/>
            </a:endParaRPr>
          </a:p>
        </p:txBody>
      </p:sp>
      <p:sp>
        <p:nvSpPr>
          <p:cNvPr id="154" name="CustomShape 3"/>
          <p:cNvSpPr/>
          <p:nvPr/>
        </p:nvSpPr>
        <p:spPr>
          <a:xfrm>
            <a:off x="4643280" y="6453360"/>
            <a:ext cx="762120" cy="398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spcBef>
                <a:spcPts val="1247"/>
              </a:spcBef>
            </a:pPr>
            <a:r>
              <a:rPr b="0" lang="en-US" sz="2000" spc="-1" strike="noStrike">
                <a:solidFill>
                  <a:srgbClr val="000000"/>
                </a:solidFill>
                <a:latin typeface="Tahoma"/>
              </a:rPr>
              <a:t>Fala</a:t>
            </a:r>
            <a:endParaRPr b="0" lang="pt-BR" sz="2000" spc="-1" strike="noStrike">
              <a:solidFill>
                <a:srgbClr val="000000"/>
              </a:solidFill>
              <a:latin typeface="Arial"/>
            </a:endParaRPr>
          </a:p>
        </p:txBody>
      </p:sp>
      <p:sp>
        <p:nvSpPr>
          <p:cNvPr id="155" name="CustomShape 4"/>
          <p:cNvSpPr/>
          <p:nvPr/>
        </p:nvSpPr>
        <p:spPr>
          <a:xfrm>
            <a:off x="539640" y="2276640"/>
            <a:ext cx="5000760" cy="649080"/>
          </a:xfrm>
          <a:prstGeom prst="rect">
            <a:avLst/>
          </a:prstGeom>
          <a:noFill/>
          <a:ln>
            <a:noFill/>
          </a:ln>
        </p:spPr>
        <p:style>
          <a:lnRef idx="0"/>
          <a:fillRef idx="0"/>
          <a:effectRef idx="0"/>
          <a:fontRef idx="minor"/>
        </p:style>
        <p:txBody>
          <a:bodyPr lIns="90000" rIns="90000" tIns="46800" bIns="46800">
            <a:normAutofit/>
          </a:bodyPr>
          <a:p>
            <a:pPr marL="342720" indent="-342720">
              <a:spcBef>
                <a:spcPts val="697"/>
              </a:spcBef>
              <a:buClr>
                <a:srgbClr val="740502"/>
              </a:buClr>
              <a:buSzPct val="75000"/>
              <a:buFont typeface="Wingdings" charset="2"/>
              <a:buChar char=""/>
            </a:pPr>
            <a:r>
              <a:rPr b="0" lang="en-US" sz="2800" spc="-1" strike="noStrike">
                <a:solidFill>
                  <a:srgbClr val="000000"/>
                </a:solidFill>
                <a:latin typeface="Arial"/>
              </a:rPr>
              <a:t>Vibração das cordas vocais</a:t>
            </a:r>
            <a:endParaRPr b="0" lang="pt-BR" sz="2800" spc="-1" strike="noStrike">
              <a:solidFill>
                <a:srgbClr val="000000"/>
              </a:solidFill>
              <a:latin typeface="Arial"/>
            </a:endParaRPr>
          </a:p>
          <a:p>
            <a:pPr marL="342720" indent="-342720">
              <a:spcBef>
                <a:spcPts val="697"/>
              </a:spcBef>
            </a:pPr>
            <a:endParaRPr b="0" lang="pt-BR" sz="2800" spc="-1" strike="noStrike">
              <a:solidFill>
                <a:srgbClr val="000000"/>
              </a:solidFill>
              <a:latin typeface="Arial"/>
            </a:endParaRPr>
          </a:p>
        </p:txBody>
      </p:sp>
      <p:sp>
        <p:nvSpPr>
          <p:cNvPr id="156" name="CustomShape 5"/>
          <p:cNvSpPr/>
          <p:nvPr/>
        </p:nvSpPr>
        <p:spPr>
          <a:xfrm>
            <a:off x="5508720" y="5294160"/>
            <a:ext cx="4248000" cy="36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ctr">
              <a:spcBef>
                <a:spcPts val="1123"/>
              </a:spcBef>
            </a:pPr>
            <a:r>
              <a:rPr b="0" lang="pt-BR" sz="1800" spc="-1" strike="noStrike">
                <a:solidFill>
                  <a:srgbClr val="000000"/>
                </a:solidFill>
                <a:latin typeface="Arial"/>
              </a:rPr>
              <a:t>Clique duplo na imagem!</a:t>
            </a:r>
            <a:endParaRPr b="0" lang="pt-BR" sz="1800" spc="-1" strike="noStrike">
              <a:solidFill>
                <a:srgbClr val="000000"/>
              </a:solidFill>
              <a:latin typeface="Arial"/>
            </a:endParaRPr>
          </a:p>
        </p:txBody>
      </p:sp>
      <p:pic>
        <p:nvPicPr>
          <p:cNvPr id="157"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timing>
    <p:tnLst>
      <p:par>
        <p:cTn id="7" dur="indefinite" restart="never" nodeType="tmRoot">
          <p:childTnLst>
            <p:seq>
              <p:cTn id="8" restart="whenNotActive" nodeType="interactiveSeq" fill="hold">
                <p:stCondLst>
                  <p:cond evt="onClick">
                    <p:tgtEl>
                      <p:spTgt spid="-1"/>
                    </p:tgtEl>
                  </p:cond>
                </p:stCondLst>
                <p:childTnLst>
                  <p:par>
                    <p:cTn id="9" nodeType="clickEffect" fill="hold">
                      <p:stCondLst>
                        <p:cond evt="onClick">
                          <p:tgtEl>
                            <p:spTgt spid="-1"/>
                          </p:tgtEl>
                        </p:cond>
                      </p:stCondLst>
                      <p:childTnLst>
                        <p:par>
                          <p:cTn id="10" nodeType="withEffect" fill="hold">
                            <p:stCondLst>
                              <p:cond delay="0"/>
                            </p:stCondLst>
                            <p:childTnLst>
                              <p:par>
                                <p:cTn id="11" nodeType="clickEffect" fill="hold" presetClass="mediacall" presetID="2">
                                  <p:stCondLst>
                                    <p:cond delay="0"/>
                                  </p:stCondLst>
                                  <p:childTnLst>
                                    <p:cmd type="call" cmd="togglePause">
                                      <p:cBhvr>
                                        <p:cTn id="12" dur="1" fill="hold"/>
                                        <p:tgtEl>
                                          <p:spTgt spid="-1"/>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158760" y="1193760"/>
            <a:ext cx="8229600" cy="1371600"/>
          </a:xfrm>
          <a:prstGeom prst="rect">
            <a:avLst/>
          </a:prstGeom>
          <a:noFill/>
          <a:ln>
            <a:noFill/>
          </a:ln>
        </p:spPr>
        <p:txBody>
          <a:bodyPr anchor="ctr">
            <a:noAutofit/>
          </a:bodyPr>
          <a:p>
            <a:pPr/>
            <a:r>
              <a:rPr b="0" lang="en-US" sz="4400" spc="-1" strike="noStrike">
                <a:solidFill>
                  <a:srgbClr val="000000"/>
                </a:solidFill>
                <a:latin typeface="Arial"/>
              </a:rPr>
              <a:t>Como a voz é produzida</a:t>
            </a:r>
            <a:endParaRPr b="0" lang="pt-BR" sz="4400" spc="-1" strike="noStrike">
              <a:solidFill>
                <a:srgbClr val="000000"/>
              </a:solidFill>
              <a:latin typeface="Arial"/>
            </a:endParaRPr>
          </a:p>
        </p:txBody>
      </p:sp>
      <p:sp>
        <p:nvSpPr>
          <p:cNvPr id="159" name="CustomShape 2"/>
          <p:cNvSpPr/>
          <p:nvPr/>
        </p:nvSpPr>
        <p:spPr>
          <a:xfrm>
            <a:off x="990720" y="2286000"/>
            <a:ext cx="4114800" cy="434340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Voz</a:t>
            </a:r>
            <a:endParaRPr b="0" lang="pt-BR" sz="32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pode ser regulada</a:t>
            </a:r>
            <a:endParaRPr b="0" lang="pt-BR" sz="28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graves / agudos</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alto / baixo</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tipo de voz</a:t>
            </a:r>
            <a:endParaRPr b="0" lang="pt-BR" sz="24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permite produção de uma série de sons diferentes</a:t>
            </a:r>
            <a:endParaRPr b="0" lang="pt-BR" sz="2800" spc="-1" strike="noStrike">
              <a:solidFill>
                <a:srgbClr val="000000"/>
              </a:solidFill>
              <a:latin typeface="Arial"/>
            </a:endParaRPr>
          </a:p>
        </p:txBody>
      </p:sp>
      <p:pic>
        <p:nvPicPr>
          <p:cNvPr id="160" name="Picture 5" descr="fonação grave"/>
          <p:cNvPicPr/>
          <p:nvPr/>
        </p:nvPicPr>
        <p:blipFill>
          <a:blip r:embed="rId1"/>
          <a:srcRect l="8108" t="0" r="10811" b="0"/>
          <a:stretch/>
        </p:blipFill>
        <p:spPr>
          <a:xfrm>
            <a:off x="5724360" y="2252520"/>
            <a:ext cx="2743200" cy="2256120"/>
          </a:xfrm>
          <a:prstGeom prst="rect">
            <a:avLst/>
          </a:prstGeom>
          <a:ln>
            <a:noFill/>
          </a:ln>
        </p:spPr>
      </p:pic>
      <p:pic>
        <p:nvPicPr>
          <p:cNvPr id="161" name="Picture 6" descr="fonação agudo"/>
          <p:cNvPicPr/>
          <p:nvPr/>
        </p:nvPicPr>
        <p:blipFill>
          <a:blip r:embed="rId2"/>
          <a:srcRect l="0" t="0" r="18920" b="0"/>
          <a:stretch/>
        </p:blipFill>
        <p:spPr>
          <a:xfrm>
            <a:off x="5724360" y="4557600"/>
            <a:ext cx="2743200" cy="2256120"/>
          </a:xfrm>
          <a:prstGeom prst="rect">
            <a:avLst/>
          </a:prstGeom>
          <a:ln>
            <a:noFill/>
          </a:ln>
        </p:spPr>
      </p:pic>
      <p:sp>
        <p:nvSpPr>
          <p:cNvPr id="162" name="CustomShape 3"/>
          <p:cNvSpPr/>
          <p:nvPr/>
        </p:nvSpPr>
        <p:spPr>
          <a:xfrm>
            <a:off x="6562800" y="2238480"/>
            <a:ext cx="1371600" cy="36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spcBef>
                <a:spcPts val="1123"/>
              </a:spcBef>
            </a:pPr>
            <a:r>
              <a:rPr b="0" lang="en-US" sz="1800" spc="-1" strike="noStrike">
                <a:solidFill>
                  <a:srgbClr val="000000"/>
                </a:solidFill>
                <a:latin typeface="Tahoma"/>
              </a:rPr>
              <a:t>Voz grave</a:t>
            </a:r>
            <a:endParaRPr b="0" lang="pt-BR" sz="1800" spc="-1" strike="noStrike">
              <a:solidFill>
                <a:srgbClr val="000000"/>
              </a:solidFill>
              <a:latin typeface="Arial"/>
            </a:endParaRPr>
          </a:p>
        </p:txBody>
      </p:sp>
      <p:sp>
        <p:nvSpPr>
          <p:cNvPr id="163" name="CustomShape 4"/>
          <p:cNvSpPr/>
          <p:nvPr/>
        </p:nvSpPr>
        <p:spPr>
          <a:xfrm>
            <a:off x="6465960" y="4541760"/>
            <a:ext cx="1371600" cy="36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spcBef>
                <a:spcPts val="1123"/>
              </a:spcBef>
            </a:pPr>
            <a:r>
              <a:rPr b="0" lang="en-US" sz="1800" spc="-1" strike="noStrike">
                <a:solidFill>
                  <a:srgbClr val="000000"/>
                </a:solidFill>
                <a:latin typeface="Tahoma"/>
              </a:rPr>
              <a:t>Voz aguda</a:t>
            </a:r>
            <a:endParaRPr b="0" lang="pt-BR" sz="1800" spc="-1" strike="noStrike">
              <a:solidFill>
                <a:srgbClr val="000000"/>
              </a:solidFill>
              <a:latin typeface="Arial"/>
            </a:endParaRPr>
          </a:p>
        </p:txBody>
      </p:sp>
      <p:pic>
        <p:nvPicPr>
          <p:cNvPr id="164"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250920" y="1281240"/>
            <a:ext cx="8229600" cy="1139760"/>
          </a:xfrm>
          <a:prstGeom prst="rect">
            <a:avLst/>
          </a:prstGeom>
          <a:noFill/>
          <a:ln>
            <a:noFill/>
          </a:ln>
        </p:spPr>
        <p:txBody>
          <a:bodyPr anchor="ctr">
            <a:noAutofit/>
          </a:bodyPr>
          <a:p>
            <a:pPr/>
            <a:r>
              <a:rPr b="0" lang="en-US" sz="4400" spc="-1" strike="noStrike">
                <a:solidFill>
                  <a:srgbClr val="000000"/>
                </a:solidFill>
                <a:latin typeface="Arial"/>
              </a:rPr>
              <a:t>Versatilidade da Voz</a:t>
            </a:r>
            <a:endParaRPr b="0" lang="pt-BR" sz="4400" spc="-1" strike="noStrike">
              <a:solidFill>
                <a:srgbClr val="000000"/>
              </a:solidFill>
              <a:latin typeface="Arial"/>
            </a:endParaRPr>
          </a:p>
        </p:txBody>
      </p:sp>
      <p:sp>
        <p:nvSpPr>
          <p:cNvPr id="166" name="CustomShape 2"/>
          <p:cNvSpPr/>
          <p:nvPr/>
        </p:nvSpPr>
        <p:spPr>
          <a:xfrm>
            <a:off x="2556000" y="6518160"/>
            <a:ext cx="4248000" cy="36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ctr">
              <a:spcBef>
                <a:spcPts val="1123"/>
              </a:spcBef>
            </a:pPr>
            <a:r>
              <a:rPr b="0" lang="pt-BR" sz="1800" spc="-1" strike="noStrike">
                <a:solidFill>
                  <a:srgbClr val="000000"/>
                </a:solidFill>
                <a:latin typeface="Arial"/>
              </a:rPr>
              <a:t>Clique duplo na imagem!</a:t>
            </a:r>
            <a:endParaRPr b="0" lang="pt-BR" sz="1800" spc="-1" strike="noStrike">
              <a:solidFill>
                <a:srgbClr val="000000"/>
              </a:solidFill>
              <a:latin typeface="Arial"/>
            </a:endParaRPr>
          </a:p>
        </p:txBody>
      </p:sp>
      <p:pic>
        <p:nvPicPr>
          <p:cNvPr id="167"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timing>
    <p:tnLst>
      <p:par>
        <p:cTn id="13" dur="indefinite" restart="never" nodeType="tmRoot">
          <p:childTnLst>
            <p:seq>
              <p:cTn id="14" restart="whenNotActive" nodeType="interactiveSeq" fill="hold">
                <p:stCondLst>
                  <p:cond evt="onClick">
                    <p:tgtEl>
                      <p:spTgt spid="-1"/>
                    </p:tgtEl>
                  </p:cond>
                </p:stCondLst>
                <p:childTnLst>
                  <p:par>
                    <p:cTn id="15" nodeType="clickEffect" fill="hold">
                      <p:stCondLst>
                        <p:cond evt="onClick">
                          <p:tgtEl>
                            <p:spTgt spid="-1"/>
                          </p:tgtEl>
                        </p:cond>
                      </p:stCondLst>
                      <p:childTnLst>
                        <p:par>
                          <p:cTn id="16" nodeType="withEffect" fill="hold">
                            <p:stCondLst>
                              <p:cond delay="0"/>
                            </p:stCondLst>
                            <p:childTnLst>
                              <p:par>
                                <p:cTn id="17" nodeType="clickEffect" fill="hold" presetClass="mediacall" presetID="2">
                                  <p:stCondLst>
                                    <p:cond delay="0"/>
                                  </p:stCondLst>
                                  <p:childTnLst>
                                    <p:cmd type="call" cmd="togglePause">
                                      <p:cBhvr>
                                        <p:cTn id="18" dur="1" fill="hold"/>
                                        <p:tgtEl>
                                          <p:spTgt spid="-1"/>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250920" y="1141560"/>
            <a:ext cx="8867520" cy="4951440"/>
          </a:xfrm>
          <a:prstGeom prst="rect">
            <a:avLst/>
          </a:prstGeom>
          <a:noFill/>
          <a:ln>
            <a:noFill/>
          </a:ln>
        </p:spPr>
        <p:txBody>
          <a:bodyPr anchor="ctr">
            <a:noAutofit/>
          </a:bodyPr>
          <a:p>
            <a:pPr/>
            <a:r>
              <a:rPr b="0" lang="en-US" sz="5500" spc="-1" strike="noStrike">
                <a:solidFill>
                  <a:srgbClr val="000000"/>
                </a:solidFill>
                <a:latin typeface="Arial"/>
              </a:rPr>
              <a:t>As cordas vocais são muito versáteis e eficazes…</a:t>
            </a:r>
            <a:endParaRPr b="0" lang="pt-BR" sz="5500" spc="-1" strike="noStrike">
              <a:solidFill>
                <a:srgbClr val="000000"/>
              </a:solidFill>
              <a:latin typeface="Arial"/>
            </a:endParaRPr>
          </a:p>
        </p:txBody>
      </p:sp>
      <p:sp>
        <p:nvSpPr>
          <p:cNvPr id="169" name="TextShape 2"/>
          <p:cNvSpPr txBox="1"/>
          <p:nvPr/>
        </p:nvSpPr>
        <p:spPr>
          <a:xfrm>
            <a:off x="3565440" y="5308200"/>
            <a:ext cx="4175280" cy="1360440"/>
          </a:xfrm>
          <a:prstGeom prst="rect">
            <a:avLst/>
          </a:prstGeom>
          <a:noFill/>
          <a:ln>
            <a:noFill/>
          </a:ln>
        </p:spPr>
        <p:txBody>
          <a:bodyPr>
            <a:normAutofit/>
          </a:bodyPr>
          <a:p>
            <a:pPr marL="342720" indent="-342720">
              <a:lnSpc>
                <a:spcPct val="80000"/>
              </a:lnSpc>
              <a:spcBef>
                <a:spcPts val="1199"/>
              </a:spcBef>
            </a:pPr>
            <a:r>
              <a:rPr b="0" lang="en-US" sz="4800" spc="-1" strike="noStrike">
                <a:solidFill>
                  <a:srgbClr val="000000"/>
                </a:solidFill>
                <a:latin typeface="Arial"/>
              </a:rPr>
              <a:t>Mas…</a:t>
            </a:r>
            <a:endParaRPr b="0" lang="pt-BR" sz="4800" spc="-1" strike="noStrike">
              <a:solidFill>
                <a:srgbClr val="000000"/>
              </a:solidFill>
              <a:latin typeface="Arial"/>
            </a:endParaRPr>
          </a:p>
          <a:p>
            <a:pPr marL="342720" indent="-342720">
              <a:lnSpc>
                <a:spcPct val="80000"/>
              </a:lnSpc>
              <a:spcBef>
                <a:spcPts val="1199"/>
              </a:spcBef>
            </a:pPr>
            <a:endParaRPr b="0" lang="pt-BR" sz="4800" spc="-1" strike="noStrike">
              <a:solidFill>
                <a:srgbClr val="000000"/>
              </a:solidFill>
              <a:latin typeface="Arial"/>
            </a:endParaRPr>
          </a:p>
        </p:txBody>
      </p:sp>
      <p:pic>
        <p:nvPicPr>
          <p:cNvPr id="170"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457200" y="1265400"/>
            <a:ext cx="8229600" cy="1371600"/>
          </a:xfrm>
          <a:prstGeom prst="rect">
            <a:avLst/>
          </a:prstGeom>
          <a:noFill/>
          <a:ln>
            <a:noFill/>
          </a:ln>
        </p:spPr>
        <p:txBody>
          <a:bodyPr anchor="ctr">
            <a:noAutofit/>
          </a:bodyPr>
          <a:p>
            <a:pPr/>
            <a:r>
              <a:rPr b="0" lang="en-US" sz="4400" spc="-1" strike="noStrike">
                <a:solidFill>
                  <a:srgbClr val="000000"/>
                </a:solidFill>
                <a:latin typeface="Arial"/>
              </a:rPr>
              <a:t>Elas também têm seus limites…</a:t>
            </a:r>
            <a:endParaRPr b="0" lang="pt-BR" sz="4400" spc="-1" strike="noStrike">
              <a:solidFill>
                <a:srgbClr val="000000"/>
              </a:solidFill>
              <a:latin typeface="Arial"/>
            </a:endParaRPr>
          </a:p>
        </p:txBody>
      </p:sp>
      <p:sp>
        <p:nvSpPr>
          <p:cNvPr id="172" name="CustomShape 2"/>
          <p:cNvSpPr/>
          <p:nvPr/>
        </p:nvSpPr>
        <p:spPr>
          <a:xfrm>
            <a:off x="685800" y="3009960"/>
            <a:ext cx="7580160" cy="430668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Falar alto</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Gritar</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Tossir </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Pigarrear </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a:t>
            </a:r>
            <a:endParaRPr b="0" lang="pt-BR" sz="3200" spc="-1" strike="noStrike">
              <a:solidFill>
                <a:srgbClr val="000000"/>
              </a:solidFill>
              <a:latin typeface="Arial"/>
            </a:endParaRPr>
          </a:p>
        </p:txBody>
      </p:sp>
      <p:pic>
        <p:nvPicPr>
          <p:cNvPr id="173" name="Picture 5" descr="laringe fonação"/>
          <p:cNvPicPr/>
          <p:nvPr/>
        </p:nvPicPr>
        <p:blipFill>
          <a:blip r:embed="rId1"/>
          <a:srcRect l="8133" t="8168" r="7152" b="0"/>
          <a:stretch/>
        </p:blipFill>
        <p:spPr>
          <a:xfrm>
            <a:off x="6732720" y="4686480"/>
            <a:ext cx="1672920" cy="2090520"/>
          </a:xfrm>
          <a:prstGeom prst="rect">
            <a:avLst/>
          </a:prstGeom>
          <a:ln>
            <a:noFill/>
          </a:ln>
        </p:spPr>
      </p:pic>
      <p:sp>
        <p:nvSpPr>
          <p:cNvPr id="174" name="CustomShape 3"/>
          <p:cNvSpPr/>
          <p:nvPr/>
        </p:nvSpPr>
        <p:spPr>
          <a:xfrm>
            <a:off x="6794640" y="5137200"/>
            <a:ext cx="657000" cy="631800"/>
          </a:xfrm>
          <a:custGeom>
            <a:avLst/>
            <a:gdLst/>
            <a:ahLst/>
            <a:rect l="l" t="t" r="r" b="b"/>
            <a:pathLst>
              <a:path w="21600" h="21600">
                <a:moveTo>
                  <a:pt x="8458" y="0"/>
                </a:moveTo>
                <a:lnTo>
                  <a:pt x="0" y="3923"/>
                </a:lnTo>
                <a:lnTo>
                  <a:pt x="7564" y="8416"/>
                </a:lnTo>
                <a:lnTo>
                  <a:pt x="4993" y="9720"/>
                </a:lnTo>
                <a:lnTo>
                  <a:pt x="12197" y="13904"/>
                </a:lnTo>
                <a:lnTo>
                  <a:pt x="9987" y="14934"/>
                </a:lnTo>
                <a:lnTo>
                  <a:pt x="21600" y="21600"/>
                </a:lnTo>
                <a:lnTo>
                  <a:pt x="14768" y="12911"/>
                </a:lnTo>
                <a:lnTo>
                  <a:pt x="16558" y="12016"/>
                </a:lnTo>
                <a:lnTo>
                  <a:pt x="11030" y="6840"/>
                </a:lnTo>
                <a:lnTo>
                  <a:pt x="12831" y="6120"/>
                </a:lnTo>
                <a:lnTo>
                  <a:pt x="8458" y="0"/>
                </a:lnTo>
                <a:close/>
              </a:path>
            </a:pathLst>
          </a:custGeom>
          <a:solidFill>
            <a:srgbClr val="ff0000"/>
          </a:solidFill>
          <a:ln w="9360">
            <a:solidFill>
              <a:srgbClr val="000000"/>
            </a:solidFill>
            <a:miter/>
          </a:ln>
        </p:spPr>
        <p:style>
          <a:lnRef idx="0"/>
          <a:fillRef idx="0"/>
          <a:effectRef idx="0"/>
          <a:fontRef idx="minor"/>
        </p:style>
      </p:sp>
      <p:sp>
        <p:nvSpPr>
          <p:cNvPr id="175" name="CustomShape 4"/>
          <p:cNvSpPr/>
          <p:nvPr/>
        </p:nvSpPr>
        <p:spPr>
          <a:xfrm>
            <a:off x="2971800" y="3125880"/>
            <a:ext cx="152280" cy="2133360"/>
          </a:xfrm>
          <a:custGeom>
            <a:avLst/>
            <a:gdLst/>
            <a:ahLst/>
            <a:rect l="0" t="0" r="r" b="b"/>
            <a:pathLst>
              <a:path w="425" h="5928">
                <a:moveTo>
                  <a:pt x="0" y="0"/>
                </a:moveTo>
                <a:cubicBezTo>
                  <a:pt x="106" y="0"/>
                  <a:pt x="212" y="246"/>
                  <a:pt x="212" y="493"/>
                </a:cubicBezTo>
                <a:lnTo>
                  <a:pt x="212" y="2469"/>
                </a:lnTo>
                <a:cubicBezTo>
                  <a:pt x="212" y="2716"/>
                  <a:pt x="318" y="2963"/>
                  <a:pt x="424" y="2963"/>
                </a:cubicBezTo>
                <a:cubicBezTo>
                  <a:pt x="318" y="2963"/>
                  <a:pt x="212" y="3210"/>
                  <a:pt x="212" y="3457"/>
                </a:cubicBezTo>
                <a:lnTo>
                  <a:pt x="212" y="5433"/>
                </a:lnTo>
                <a:cubicBezTo>
                  <a:pt x="212" y="5680"/>
                  <a:pt x="106" y="5927"/>
                  <a:pt x="0" y="5927"/>
                </a:cubicBezTo>
              </a:path>
            </a:pathLst>
          </a:custGeom>
          <a:noFill/>
          <a:ln w="19080">
            <a:solidFill>
              <a:srgbClr val="000000"/>
            </a:solidFill>
            <a:miter/>
          </a:ln>
        </p:spPr>
        <p:style>
          <a:lnRef idx="0"/>
          <a:fillRef idx="0"/>
          <a:effectRef idx="0"/>
          <a:fontRef idx="minor"/>
        </p:style>
      </p:sp>
      <p:sp>
        <p:nvSpPr>
          <p:cNvPr id="176" name="CustomShape 5"/>
          <p:cNvSpPr/>
          <p:nvPr/>
        </p:nvSpPr>
        <p:spPr>
          <a:xfrm>
            <a:off x="3276000" y="3811680"/>
            <a:ext cx="3141720" cy="581400"/>
          </a:xfrm>
          <a:prstGeom prst="rect">
            <a:avLst/>
          </a:prstGeom>
          <a:noFill/>
          <a:ln>
            <a:noFill/>
          </a:ln>
        </p:spPr>
        <p:style>
          <a:lnRef idx="0"/>
          <a:fillRef idx="0"/>
          <a:effectRef idx="0"/>
          <a:fontRef idx="minor"/>
        </p:style>
        <p:txBody>
          <a:bodyPr wrap="none" lIns="90000" rIns="90000" tIns="46800" bIns="46800">
            <a:spAutoFit/>
          </a:bodyPr>
          <a:p>
            <a:pPr/>
            <a:r>
              <a:rPr b="0" lang="en-US" sz="3200" spc="-1" strike="noStrike">
                <a:solidFill>
                  <a:srgbClr val="000000"/>
                </a:solidFill>
                <a:latin typeface="Arial"/>
              </a:rPr>
              <a:t>Excessivamente</a:t>
            </a:r>
            <a:endParaRPr b="0" lang="pt-BR" sz="3200" spc="-1" strike="noStrike">
              <a:solidFill>
                <a:srgbClr val="000000"/>
              </a:solidFill>
              <a:latin typeface="Arial"/>
            </a:endParaRPr>
          </a:p>
        </p:txBody>
      </p:sp>
      <p:pic>
        <p:nvPicPr>
          <p:cNvPr id="177" name="Picture 10" descr="gritar"/>
          <p:cNvPicPr/>
          <p:nvPr/>
        </p:nvPicPr>
        <p:blipFill>
          <a:blip r:embed="rId2"/>
          <a:stretch/>
        </p:blipFill>
        <p:spPr>
          <a:xfrm>
            <a:off x="6732720" y="2384280"/>
            <a:ext cx="1681200" cy="2087640"/>
          </a:xfrm>
          <a:prstGeom prst="rect">
            <a:avLst/>
          </a:prstGeom>
          <a:ln>
            <a:noFill/>
          </a:ln>
        </p:spPr>
      </p:pic>
      <p:pic>
        <p:nvPicPr>
          <p:cNvPr id="178"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 name="Picture 7" descr="ronaldo"/>
          <p:cNvPicPr/>
          <p:nvPr/>
        </p:nvPicPr>
        <p:blipFill>
          <a:blip r:embed="rId1"/>
          <a:stretch/>
        </p:blipFill>
        <p:spPr>
          <a:xfrm>
            <a:off x="3059280" y="3114720"/>
            <a:ext cx="2749320" cy="3816360"/>
          </a:xfrm>
          <a:prstGeom prst="rect">
            <a:avLst/>
          </a:prstGeom>
          <a:ln>
            <a:noFill/>
          </a:ln>
        </p:spPr>
      </p:pic>
      <p:sp>
        <p:nvSpPr>
          <p:cNvPr id="180" name="TextShape 1"/>
          <p:cNvSpPr txBox="1"/>
          <p:nvPr/>
        </p:nvSpPr>
        <p:spPr>
          <a:xfrm>
            <a:off x="457200" y="1193760"/>
            <a:ext cx="8229600" cy="1371600"/>
          </a:xfrm>
          <a:prstGeom prst="rect">
            <a:avLst/>
          </a:prstGeom>
          <a:noFill/>
          <a:ln>
            <a:noFill/>
          </a:ln>
        </p:spPr>
        <p:txBody>
          <a:bodyPr anchor="ctr">
            <a:noAutofit/>
          </a:bodyPr>
          <a:p>
            <a:pPr/>
            <a:r>
              <a:rPr b="0" lang="en-US" sz="4400" spc="-1" strike="noStrike">
                <a:solidFill>
                  <a:srgbClr val="000000"/>
                </a:solidFill>
                <a:latin typeface="Arial"/>
              </a:rPr>
              <a:t>Futebol</a:t>
            </a:r>
            <a:endParaRPr b="0" lang="pt-BR" sz="4400" spc="-1" strike="noStrike">
              <a:solidFill>
                <a:srgbClr val="000000"/>
              </a:solidFill>
              <a:latin typeface="Arial"/>
            </a:endParaRPr>
          </a:p>
        </p:txBody>
      </p:sp>
      <p:sp>
        <p:nvSpPr>
          <p:cNvPr id="181" name="CustomShape 2"/>
          <p:cNvSpPr/>
          <p:nvPr/>
        </p:nvSpPr>
        <p:spPr>
          <a:xfrm>
            <a:off x="826920" y="2276640"/>
            <a:ext cx="2913120" cy="141444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Uso abusivo</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Agressão</a:t>
            </a:r>
            <a:endParaRPr b="0" lang="pt-BR" sz="3200" spc="-1" strike="noStrike">
              <a:solidFill>
                <a:srgbClr val="000000"/>
              </a:solidFill>
              <a:latin typeface="Arial"/>
            </a:endParaRPr>
          </a:p>
          <a:p>
            <a:pPr marL="342720" indent="-342720">
              <a:spcBef>
                <a:spcPts val="799"/>
              </a:spcBef>
            </a:pPr>
            <a:endParaRPr b="0" lang="pt-BR" sz="3200" spc="-1" strike="noStrike">
              <a:solidFill>
                <a:srgbClr val="000000"/>
              </a:solidFill>
              <a:latin typeface="Arial"/>
            </a:endParaRPr>
          </a:p>
        </p:txBody>
      </p:sp>
      <p:sp>
        <p:nvSpPr>
          <p:cNvPr id="182" name="CustomShape 3"/>
          <p:cNvSpPr/>
          <p:nvPr/>
        </p:nvSpPr>
        <p:spPr>
          <a:xfrm>
            <a:off x="5830920" y="2467080"/>
            <a:ext cx="3925800" cy="91440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pPr>
            <a:r>
              <a:rPr b="0" lang="en-US" sz="3200" spc="-1" strike="noStrike">
                <a:solidFill>
                  <a:srgbClr val="000000"/>
                </a:solidFill>
                <a:latin typeface="Arial"/>
              </a:rPr>
              <a:t>Lesão / doença</a:t>
            </a:r>
            <a:endParaRPr b="0" lang="pt-BR" sz="3200" spc="-1" strike="noStrike">
              <a:solidFill>
                <a:srgbClr val="000000"/>
              </a:solidFill>
              <a:latin typeface="Arial"/>
            </a:endParaRPr>
          </a:p>
        </p:txBody>
      </p:sp>
      <p:sp>
        <p:nvSpPr>
          <p:cNvPr id="183" name="CustomShape 4"/>
          <p:cNvSpPr/>
          <p:nvPr/>
        </p:nvSpPr>
        <p:spPr>
          <a:xfrm>
            <a:off x="4500720" y="2611440"/>
            <a:ext cx="380880" cy="304920"/>
          </a:xfrm>
          <a:custGeom>
            <a:avLst/>
            <a:gdLst/>
            <a:ahLst/>
            <a:rect l="0" t="0" r="r" b="b"/>
            <a:pathLst>
              <a:path w="1060" h="849">
                <a:moveTo>
                  <a:pt x="0" y="212"/>
                </a:moveTo>
                <a:lnTo>
                  <a:pt x="794" y="212"/>
                </a:lnTo>
                <a:lnTo>
                  <a:pt x="794" y="0"/>
                </a:lnTo>
                <a:lnTo>
                  <a:pt x="1059" y="424"/>
                </a:lnTo>
                <a:lnTo>
                  <a:pt x="794" y="848"/>
                </a:lnTo>
                <a:lnTo>
                  <a:pt x="794" y="636"/>
                </a:lnTo>
                <a:lnTo>
                  <a:pt x="0" y="636"/>
                </a:lnTo>
                <a:lnTo>
                  <a:pt x="0" y="212"/>
                </a:lnTo>
              </a:path>
            </a:pathLst>
          </a:custGeom>
          <a:solidFill>
            <a:srgbClr val="666699"/>
          </a:solidFill>
          <a:ln w="9360">
            <a:solidFill>
              <a:srgbClr val="000000"/>
            </a:solidFill>
            <a:miter/>
          </a:ln>
        </p:spPr>
        <p:style>
          <a:lnRef idx="0"/>
          <a:fillRef idx="0"/>
          <a:effectRef idx="0"/>
          <a:fontRef idx="minor"/>
        </p:style>
      </p:sp>
      <p:pic>
        <p:nvPicPr>
          <p:cNvPr id="184"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457200" y="1265400"/>
            <a:ext cx="8229600" cy="1371600"/>
          </a:xfrm>
          <a:prstGeom prst="rect">
            <a:avLst/>
          </a:prstGeom>
          <a:noFill/>
          <a:ln>
            <a:noFill/>
          </a:ln>
        </p:spPr>
        <p:txBody>
          <a:bodyPr anchor="ctr">
            <a:noAutofit/>
          </a:bodyPr>
          <a:p>
            <a:pPr/>
            <a:r>
              <a:rPr b="0" lang="en-US" sz="4400" spc="-1" strike="noStrike">
                <a:solidFill>
                  <a:srgbClr val="000000"/>
                </a:solidFill>
                <a:latin typeface="Arial"/>
              </a:rPr>
              <a:t>Voz</a:t>
            </a:r>
            <a:endParaRPr b="0" lang="pt-BR" sz="4400" spc="-1" strike="noStrike">
              <a:solidFill>
                <a:srgbClr val="000000"/>
              </a:solidFill>
              <a:latin typeface="Arial"/>
            </a:endParaRPr>
          </a:p>
        </p:txBody>
      </p:sp>
      <p:sp>
        <p:nvSpPr>
          <p:cNvPr id="186" name="TextShape 2"/>
          <p:cNvSpPr txBox="1"/>
          <p:nvPr/>
        </p:nvSpPr>
        <p:spPr>
          <a:xfrm>
            <a:off x="590400" y="2558520"/>
            <a:ext cx="8229600" cy="3886200"/>
          </a:xfrm>
          <a:prstGeom prst="rect">
            <a:avLst/>
          </a:prstGeom>
          <a:noFill/>
          <a:ln>
            <a:noFill/>
          </a:ln>
        </p:spPr>
        <p:txBody>
          <a:bodyPr>
            <a:normAutofit/>
          </a:bodyPr>
          <a:p>
            <a:pPr marL="342720" indent="-342720">
              <a:spcBef>
                <a:spcPts val="799"/>
              </a:spcBef>
              <a:buClr>
                <a:srgbClr val="00007d"/>
              </a:buClr>
              <a:buSzPct val="75000"/>
              <a:buFont typeface="Wingdings" charset="2"/>
              <a:buChar char=""/>
            </a:pPr>
            <a:r>
              <a:rPr b="0" lang="en-US" sz="3200" spc="-1" strike="noStrike">
                <a:solidFill>
                  <a:srgbClr val="000000"/>
                </a:solidFill>
                <a:latin typeface="Arial"/>
              </a:rPr>
              <a:t>Uso abusivo</a:t>
            </a:r>
            <a:endParaRPr b="0" lang="pt-BR" sz="3200" spc="-1" strike="noStrike">
              <a:solidFill>
                <a:srgbClr val="000000"/>
              </a:solidFill>
              <a:latin typeface="Arial"/>
            </a:endParaRPr>
          </a:p>
          <a:p>
            <a:pPr marL="342720" indent="-342720">
              <a:spcBef>
                <a:spcPts val="799"/>
              </a:spcBef>
              <a:buClr>
                <a:srgbClr val="00007d"/>
              </a:buClr>
              <a:buSzPct val="75000"/>
              <a:buFont typeface="Wingdings" charset="2"/>
              <a:buChar char=""/>
            </a:pPr>
            <a:r>
              <a:rPr b="0" lang="en-US" sz="3200" spc="-1" strike="noStrike">
                <a:solidFill>
                  <a:srgbClr val="000000"/>
                </a:solidFill>
                <a:latin typeface="Arial"/>
              </a:rPr>
              <a:t>Agressão</a:t>
            </a:r>
            <a:endParaRPr b="0" lang="pt-BR" sz="3200" spc="-1" strike="noStrike">
              <a:solidFill>
                <a:srgbClr val="000000"/>
              </a:solidFill>
              <a:latin typeface="Arial"/>
            </a:endParaRPr>
          </a:p>
        </p:txBody>
      </p:sp>
      <p:sp>
        <p:nvSpPr>
          <p:cNvPr id="187" name="CustomShape 3"/>
          <p:cNvSpPr/>
          <p:nvPr/>
        </p:nvSpPr>
        <p:spPr>
          <a:xfrm>
            <a:off x="4952880" y="2940120"/>
            <a:ext cx="3926160" cy="91440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pPr>
            <a:r>
              <a:rPr b="0" lang="en-US" sz="3200" spc="-1" strike="noStrike">
                <a:solidFill>
                  <a:srgbClr val="000000"/>
                </a:solidFill>
                <a:latin typeface="Arial"/>
              </a:rPr>
              <a:t>Lesão / doença</a:t>
            </a:r>
            <a:endParaRPr b="0" lang="pt-BR" sz="3200" spc="-1" strike="noStrike">
              <a:solidFill>
                <a:srgbClr val="000000"/>
              </a:solidFill>
              <a:latin typeface="Arial"/>
            </a:endParaRPr>
          </a:p>
        </p:txBody>
      </p:sp>
      <p:sp>
        <p:nvSpPr>
          <p:cNvPr id="188" name="CustomShape 4"/>
          <p:cNvSpPr/>
          <p:nvPr/>
        </p:nvSpPr>
        <p:spPr>
          <a:xfrm>
            <a:off x="4114800" y="3092400"/>
            <a:ext cx="380880" cy="304920"/>
          </a:xfrm>
          <a:custGeom>
            <a:avLst/>
            <a:gdLst/>
            <a:ahLst/>
            <a:rect l="0" t="0" r="r" b="b"/>
            <a:pathLst>
              <a:path w="1060" h="849">
                <a:moveTo>
                  <a:pt x="0" y="212"/>
                </a:moveTo>
                <a:lnTo>
                  <a:pt x="794" y="212"/>
                </a:lnTo>
                <a:lnTo>
                  <a:pt x="794" y="0"/>
                </a:lnTo>
                <a:lnTo>
                  <a:pt x="1059" y="424"/>
                </a:lnTo>
                <a:lnTo>
                  <a:pt x="794" y="848"/>
                </a:lnTo>
                <a:lnTo>
                  <a:pt x="794" y="636"/>
                </a:lnTo>
                <a:lnTo>
                  <a:pt x="0" y="636"/>
                </a:lnTo>
                <a:lnTo>
                  <a:pt x="0" y="212"/>
                </a:lnTo>
              </a:path>
            </a:pathLst>
          </a:custGeom>
          <a:solidFill>
            <a:srgbClr val="666699"/>
          </a:solidFill>
          <a:ln w="9360">
            <a:solidFill>
              <a:srgbClr val="000000"/>
            </a:solidFill>
            <a:miter/>
          </a:ln>
        </p:spPr>
        <p:style>
          <a:lnRef idx="0"/>
          <a:fillRef idx="0"/>
          <a:effectRef idx="0"/>
          <a:fontRef idx="minor"/>
        </p:style>
      </p:sp>
      <p:pic>
        <p:nvPicPr>
          <p:cNvPr id="189" name="Picture 8" descr="abuso vocal garoto cartoon"/>
          <p:cNvPicPr/>
          <p:nvPr/>
        </p:nvPicPr>
        <p:blipFill>
          <a:blip r:embed="rId1"/>
          <a:stretch/>
        </p:blipFill>
        <p:spPr>
          <a:xfrm>
            <a:off x="3564000" y="3998880"/>
            <a:ext cx="2378160" cy="2743200"/>
          </a:xfrm>
          <a:prstGeom prst="rect">
            <a:avLst/>
          </a:prstGeom>
          <a:ln>
            <a:noFill/>
          </a:ln>
        </p:spPr>
      </p:pic>
      <p:sp>
        <p:nvSpPr>
          <p:cNvPr id="190" name="CustomShape 5"/>
          <p:cNvSpPr/>
          <p:nvPr/>
        </p:nvSpPr>
        <p:spPr>
          <a:xfrm rot="5635800">
            <a:off x="5358960" y="4435200"/>
            <a:ext cx="762120" cy="609480"/>
          </a:xfrm>
          <a:custGeom>
            <a:avLst/>
            <a:gdLst/>
            <a:ahLst/>
            <a:rect l="l" t="t" r="r" b="b"/>
            <a:pathLst>
              <a:path w="21600" h="21600">
                <a:moveTo>
                  <a:pt x="8458" y="0"/>
                </a:moveTo>
                <a:lnTo>
                  <a:pt x="0" y="3923"/>
                </a:lnTo>
                <a:lnTo>
                  <a:pt x="7564" y="8416"/>
                </a:lnTo>
                <a:lnTo>
                  <a:pt x="4993" y="9720"/>
                </a:lnTo>
                <a:lnTo>
                  <a:pt x="12197" y="13904"/>
                </a:lnTo>
                <a:lnTo>
                  <a:pt x="9987" y="14934"/>
                </a:lnTo>
                <a:lnTo>
                  <a:pt x="21600" y="21600"/>
                </a:lnTo>
                <a:lnTo>
                  <a:pt x="14768" y="12911"/>
                </a:lnTo>
                <a:lnTo>
                  <a:pt x="16558" y="12016"/>
                </a:lnTo>
                <a:lnTo>
                  <a:pt x="11030" y="6840"/>
                </a:lnTo>
                <a:lnTo>
                  <a:pt x="12831" y="6120"/>
                </a:lnTo>
                <a:lnTo>
                  <a:pt x="8458" y="0"/>
                </a:lnTo>
                <a:close/>
              </a:path>
            </a:pathLst>
          </a:custGeom>
          <a:solidFill>
            <a:srgbClr val="ff0000"/>
          </a:solidFill>
          <a:ln w="9360">
            <a:solidFill>
              <a:srgbClr val="000000"/>
            </a:solidFill>
            <a:miter/>
          </a:ln>
        </p:spPr>
        <p:style>
          <a:lnRef idx="0"/>
          <a:fillRef idx="0"/>
          <a:effectRef idx="0"/>
          <a:fontRef idx="minor"/>
        </p:style>
      </p:sp>
      <p:pic>
        <p:nvPicPr>
          <p:cNvPr id="191"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2268000" y="1574280"/>
            <a:ext cx="6550200" cy="1783080"/>
          </a:xfrm>
          <a:prstGeom prst="rect">
            <a:avLst/>
          </a:prstGeom>
          <a:noFill/>
          <a:ln>
            <a:noFill/>
          </a:ln>
        </p:spPr>
        <p:txBody>
          <a:bodyPr anchor="ctr">
            <a:noAutofit/>
          </a:bodyPr>
          <a:p>
            <a:pPr algn="ctr"/>
            <a:r>
              <a:rPr b="0" lang="en-US" sz="3800" spc="-1" strike="noStrike">
                <a:solidFill>
                  <a:srgbClr val="ffffff"/>
                </a:solidFill>
                <a:latin typeface="Arial"/>
              </a:rPr>
              <a:t>12</a:t>
            </a:r>
            <a:r>
              <a:rPr b="0" lang="en-US" sz="3800" spc="-1" strike="noStrike" baseline="30000">
                <a:solidFill>
                  <a:srgbClr val="ffffff"/>
                </a:solidFill>
                <a:latin typeface="Arial"/>
              </a:rPr>
              <a:t>o.</a:t>
            </a:r>
            <a:r>
              <a:rPr b="0" lang="en-US" sz="3800" spc="-1" strike="noStrike">
                <a:solidFill>
                  <a:srgbClr val="ffffff"/>
                </a:solidFill>
                <a:latin typeface="Arial"/>
              </a:rPr>
              <a:t> Dia Mundial da Voz </a:t>
            </a:r>
            <a:br/>
            <a:r>
              <a:rPr b="0" lang="en-US" sz="3300" spc="-1" strike="noStrike">
                <a:solidFill>
                  <a:srgbClr val="ffffff"/>
                </a:solidFill>
                <a:latin typeface="Arial"/>
              </a:rPr>
              <a:t>16</a:t>
            </a:r>
            <a:r>
              <a:rPr b="0" lang="en-US" sz="3400" spc="-1" strike="noStrike" baseline="30000">
                <a:solidFill>
                  <a:srgbClr val="ffffff"/>
                </a:solidFill>
                <a:latin typeface="Arial"/>
              </a:rPr>
              <a:t>a.</a:t>
            </a:r>
            <a:r>
              <a:rPr b="0" lang="en-US" sz="3400" spc="-1" strike="noStrike">
                <a:solidFill>
                  <a:srgbClr val="ffffff"/>
                </a:solidFill>
                <a:latin typeface="Arial"/>
              </a:rPr>
              <a:t> Campanha Nacional da Voz</a:t>
            </a:r>
            <a:endParaRPr b="0" lang="pt-BR" sz="3400" spc="-1" strike="noStrike">
              <a:solidFill>
                <a:srgbClr val="000000"/>
              </a:solidFill>
              <a:latin typeface="Arial"/>
            </a:endParaRPr>
          </a:p>
        </p:txBody>
      </p:sp>
      <p:sp>
        <p:nvSpPr>
          <p:cNvPr id="108" name="CustomShape 2"/>
          <p:cNvSpPr/>
          <p:nvPr/>
        </p:nvSpPr>
        <p:spPr>
          <a:xfrm>
            <a:off x="1523880" y="5734080"/>
            <a:ext cx="6019920" cy="380880"/>
          </a:xfrm>
          <a:prstGeom prst="rect">
            <a:avLst/>
          </a:prstGeom>
          <a:noFill/>
          <a:ln>
            <a:noFill/>
          </a:ln>
        </p:spPr>
        <p:style>
          <a:lnRef idx="0"/>
          <a:fillRef idx="0"/>
          <a:effectRef idx="0"/>
          <a:fontRef idx="minor"/>
        </p:style>
        <p:txBody>
          <a:bodyPr lIns="90000" rIns="90000" tIns="46800" bIns="46800">
            <a:noAutofit/>
          </a:bodyPr>
          <a:p>
            <a:pPr algn="ctr"/>
            <a:r>
              <a:rPr b="0" lang="en-US" sz="2000" spc="-1" strike="noStrike">
                <a:solidFill>
                  <a:srgbClr val="000000"/>
                </a:solidFill>
                <a:latin typeface="Arial"/>
              </a:rPr>
              <a:t>Associação Brasileira de Otorrinolaringologia e Cirurgia Cérvico-facial</a:t>
            </a:r>
            <a:endParaRPr b="0" lang="pt-BR" sz="2000" spc="-1" strike="noStrike">
              <a:solidFill>
                <a:srgbClr val="000000"/>
              </a:solidFill>
              <a:latin typeface="Arial"/>
            </a:endParaRPr>
          </a:p>
        </p:txBody>
      </p:sp>
      <p:sp>
        <p:nvSpPr>
          <p:cNvPr id="109" name="CustomShape 3"/>
          <p:cNvSpPr/>
          <p:nvPr/>
        </p:nvSpPr>
        <p:spPr>
          <a:xfrm>
            <a:off x="3932280" y="4270320"/>
            <a:ext cx="1278000" cy="398880"/>
          </a:xfrm>
          <a:prstGeom prst="rect">
            <a:avLst/>
          </a:prstGeom>
          <a:noFill/>
          <a:ln>
            <a:noFill/>
          </a:ln>
        </p:spPr>
        <p:style>
          <a:lnRef idx="0"/>
          <a:fillRef idx="0"/>
          <a:effectRef idx="0"/>
          <a:fontRef idx="minor"/>
        </p:style>
        <p:txBody>
          <a:bodyPr wrap="none" lIns="90000" rIns="90000" tIns="46800" bIns="46800">
            <a:spAutoFit/>
          </a:bodyPr>
          <a:p>
            <a:pPr algn="ctr">
              <a:lnSpc>
                <a:spcPct val="100000"/>
              </a:lnSpc>
            </a:pPr>
            <a:r>
              <a:rPr b="0" lang="en-US" sz="2000" spc="-1" strike="noStrike">
                <a:solidFill>
                  <a:srgbClr val="000000"/>
                </a:solidFill>
                <a:latin typeface="Tahoma"/>
              </a:rPr>
              <a:t>Iniciativa:</a:t>
            </a:r>
            <a:endParaRPr b="0" lang="pt-BR" sz="2000" spc="-1" strike="noStrike">
              <a:solidFill>
                <a:srgbClr val="000000"/>
              </a:solidFill>
              <a:latin typeface="Arial"/>
            </a:endParaRPr>
          </a:p>
        </p:txBody>
      </p:sp>
      <p:sp>
        <p:nvSpPr>
          <p:cNvPr id="110" name="CustomShape 4"/>
          <p:cNvSpPr/>
          <p:nvPr/>
        </p:nvSpPr>
        <p:spPr>
          <a:xfrm>
            <a:off x="1600200" y="4772160"/>
            <a:ext cx="6019920" cy="457200"/>
          </a:xfrm>
          <a:prstGeom prst="rect">
            <a:avLst/>
          </a:prstGeom>
          <a:noFill/>
          <a:ln>
            <a:noFill/>
          </a:ln>
        </p:spPr>
        <p:style>
          <a:lnRef idx="0"/>
          <a:fillRef idx="0"/>
          <a:effectRef idx="0"/>
          <a:fontRef idx="minor"/>
        </p:style>
        <p:txBody>
          <a:bodyPr lIns="90000" rIns="90000" tIns="46800" bIns="46800">
            <a:noAutofit/>
          </a:bodyPr>
          <a:p>
            <a:pPr algn="ctr">
              <a:spcBef>
                <a:spcPts val="499"/>
              </a:spcBef>
              <a:buClr>
                <a:srgbClr val="000000"/>
              </a:buClr>
              <a:buFont typeface="Arial"/>
              <a:buChar char="•"/>
            </a:pPr>
            <a:r>
              <a:rPr b="0" lang="en-US" sz="2000" spc="-1" strike="noStrike">
                <a:solidFill>
                  <a:srgbClr val="000000"/>
                </a:solidFill>
                <a:latin typeface="Arial"/>
              </a:rPr>
              <a:t>Academia Brasileira de Laringologia e Voz</a:t>
            </a:r>
            <a:endParaRPr b="0" lang="pt-BR" sz="2000" spc="-1" strike="noStrike">
              <a:solidFill>
                <a:srgbClr val="000000"/>
              </a:solidFill>
              <a:latin typeface="Arial"/>
            </a:endParaRPr>
          </a:p>
        </p:txBody>
      </p:sp>
      <p:sp>
        <p:nvSpPr>
          <p:cNvPr id="111" name="CustomShape 5"/>
          <p:cNvSpPr/>
          <p:nvPr/>
        </p:nvSpPr>
        <p:spPr>
          <a:xfrm>
            <a:off x="4122720" y="5337000"/>
            <a:ext cx="898560" cy="398880"/>
          </a:xfrm>
          <a:prstGeom prst="rect">
            <a:avLst/>
          </a:prstGeom>
          <a:noFill/>
          <a:ln>
            <a:noFill/>
          </a:ln>
        </p:spPr>
        <p:style>
          <a:lnRef idx="0"/>
          <a:fillRef idx="0"/>
          <a:effectRef idx="0"/>
          <a:fontRef idx="minor"/>
        </p:style>
        <p:txBody>
          <a:bodyPr wrap="none" lIns="90000" rIns="90000" tIns="46800" bIns="46800">
            <a:spAutoFit/>
          </a:bodyPr>
          <a:p>
            <a:pPr>
              <a:lnSpc>
                <a:spcPct val="100000"/>
              </a:lnSpc>
            </a:pPr>
            <a:r>
              <a:rPr b="0" lang="en-US" sz="2000" spc="-1" strike="noStrike">
                <a:solidFill>
                  <a:srgbClr val="000000"/>
                </a:solidFill>
                <a:latin typeface="Tahoma"/>
              </a:rPr>
              <a:t>Apoio:</a:t>
            </a:r>
            <a:endParaRPr b="0" lang="pt-BR" sz="2000" spc="-1" strike="noStrike">
              <a:solidFill>
                <a:srgbClr val="000000"/>
              </a:solidFill>
              <a:latin typeface="Arial"/>
            </a:endParaRPr>
          </a:p>
        </p:txBody>
      </p:sp>
      <p:sp>
        <p:nvSpPr>
          <p:cNvPr id="112" name="CustomShape 6"/>
          <p:cNvSpPr/>
          <p:nvPr/>
        </p:nvSpPr>
        <p:spPr>
          <a:xfrm>
            <a:off x="3855960" y="3500280"/>
            <a:ext cx="5180040" cy="520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r"/>
            <a:r>
              <a:rPr b="1" lang="en-US" sz="2800" spc="-1" strike="noStrike">
                <a:solidFill>
                  <a:srgbClr val="ffffff"/>
                </a:solidFill>
                <a:latin typeface="Arial"/>
              </a:rPr>
              <a:t>12, 13 e 16 de Abril de 2014.</a:t>
            </a:r>
            <a:endParaRPr b="0" lang="pt-BR" sz="2800" spc="-1" strike="noStrike">
              <a:solidFill>
                <a:srgbClr val="000000"/>
              </a:solidFill>
              <a:latin typeface="Arial"/>
            </a:endParaRPr>
          </a:p>
        </p:txBody>
      </p:sp>
      <p:pic>
        <p:nvPicPr>
          <p:cNvPr id="113" name="Picture 9" descr="logo da Campanha da Voz"/>
          <p:cNvPicPr/>
          <p:nvPr/>
        </p:nvPicPr>
        <p:blipFill>
          <a:blip r:embed="rId1"/>
          <a:stretch/>
        </p:blipFill>
        <p:spPr>
          <a:xfrm>
            <a:off x="7907400" y="476280"/>
            <a:ext cx="1128600" cy="1116000"/>
          </a:xfrm>
          <a:prstGeom prst="rect">
            <a:avLst/>
          </a:prstGeom>
          <a:ln>
            <a:noFill/>
          </a:ln>
        </p:spPr>
      </p:pic>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457200" y="1222200"/>
            <a:ext cx="8229600" cy="1371600"/>
          </a:xfrm>
          <a:prstGeom prst="rect">
            <a:avLst/>
          </a:prstGeom>
          <a:noFill/>
          <a:ln>
            <a:noFill/>
          </a:ln>
        </p:spPr>
        <p:txBody>
          <a:bodyPr anchor="ctr">
            <a:noAutofit/>
          </a:bodyPr>
          <a:p>
            <a:pPr/>
            <a:r>
              <a:rPr b="0" lang="pt-BR" sz="4400" spc="-1" strike="noStrike">
                <a:solidFill>
                  <a:srgbClr val="000000"/>
                </a:solidFill>
                <a:latin typeface="Arial"/>
              </a:rPr>
              <a:t>Os inimigos da voz</a:t>
            </a:r>
            <a:endParaRPr b="0" lang="pt-BR" sz="4400" spc="-1" strike="noStrike">
              <a:solidFill>
                <a:srgbClr val="000000"/>
              </a:solidFill>
              <a:latin typeface="Arial"/>
            </a:endParaRPr>
          </a:p>
        </p:txBody>
      </p:sp>
      <p:sp>
        <p:nvSpPr>
          <p:cNvPr id="193" name="TextShape 2"/>
          <p:cNvSpPr txBox="1"/>
          <p:nvPr/>
        </p:nvSpPr>
        <p:spPr>
          <a:xfrm>
            <a:off x="5435640" y="2852280"/>
            <a:ext cx="8229600" cy="3886200"/>
          </a:xfrm>
          <a:prstGeom prst="rect">
            <a:avLst/>
          </a:prstGeom>
          <a:noFill/>
          <a:ln>
            <a:noFill/>
          </a:ln>
        </p:spPr>
        <p:txBody>
          <a:bodyPr>
            <a:normAutofit/>
          </a:bodyPr>
          <a:p>
            <a:pPr lvl="1" marL="742680" indent="-285480">
              <a:spcBef>
                <a:spcPts val="697"/>
              </a:spcBef>
              <a:buClr>
                <a:srgbClr val="9999cc"/>
              </a:buClr>
              <a:buSzPct val="80000"/>
              <a:buFont typeface="Wingdings" charset="2"/>
              <a:buChar char=""/>
            </a:pPr>
            <a:r>
              <a:rPr b="0" lang="pt-BR" sz="2800" spc="-1" strike="noStrike">
                <a:solidFill>
                  <a:srgbClr val="000000"/>
                </a:solidFill>
                <a:latin typeface="Arial"/>
              </a:rPr>
              <a:t> </a:t>
            </a:r>
            <a:r>
              <a:rPr b="0" lang="pt-BR" sz="2800" spc="-1" strike="noStrike">
                <a:solidFill>
                  <a:srgbClr val="000000"/>
                </a:solidFill>
                <a:latin typeface="Arial"/>
              </a:rPr>
              <a:t>Abuso vocal</a:t>
            </a:r>
            <a:endParaRPr b="0" lang="pt-BR" sz="28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pt-BR" sz="2400" spc="-1" strike="noStrike">
                <a:solidFill>
                  <a:srgbClr val="000000"/>
                </a:solidFill>
                <a:latin typeface="Arial"/>
              </a:rPr>
              <a:t>gritar</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pt-BR" sz="2400" spc="-1" strike="noStrike">
                <a:solidFill>
                  <a:srgbClr val="000000"/>
                </a:solidFill>
                <a:latin typeface="Arial"/>
              </a:rPr>
              <a:t>tossir</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pt-BR" sz="2400" spc="-1" strike="noStrike">
                <a:solidFill>
                  <a:srgbClr val="000000"/>
                </a:solidFill>
                <a:latin typeface="Arial"/>
              </a:rPr>
              <a:t>pigarrear</a:t>
            </a:r>
            <a:endParaRPr b="0" lang="pt-BR" sz="2400" spc="-1" strike="noStrike">
              <a:solidFill>
                <a:srgbClr val="000000"/>
              </a:solidFill>
              <a:latin typeface="Arial"/>
            </a:endParaRPr>
          </a:p>
          <a:p>
            <a:pPr marL="893520">
              <a:spcBef>
                <a:spcPts val="799"/>
              </a:spcBef>
              <a:buClr>
                <a:srgbClr val="740502"/>
              </a:buClr>
              <a:buSzPct val="75000"/>
              <a:buFont typeface="Wingdings" charset="2"/>
              <a:buChar char=""/>
            </a:pPr>
            <a:r>
              <a:rPr b="0" lang="pt-BR" sz="3200" spc="-1" strike="noStrike">
                <a:solidFill>
                  <a:srgbClr val="000000"/>
                </a:solidFill>
                <a:latin typeface="Arial"/>
              </a:rPr>
              <a:t> </a:t>
            </a:r>
            <a:r>
              <a:rPr b="0" lang="pt-BR" sz="3200" spc="-1" strike="noStrike">
                <a:solidFill>
                  <a:srgbClr val="000000"/>
                </a:solidFill>
                <a:latin typeface="Arial"/>
              </a:rPr>
              <a:t>...</a:t>
            </a:r>
            <a:endParaRPr b="0" lang="pt-BR" sz="3200" spc="-1" strike="noStrike">
              <a:solidFill>
                <a:srgbClr val="000000"/>
              </a:solidFill>
              <a:latin typeface="Arial"/>
            </a:endParaRPr>
          </a:p>
          <a:p>
            <a:pPr marL="893520">
              <a:spcBef>
                <a:spcPts val="799"/>
              </a:spcBef>
              <a:buClr>
                <a:srgbClr val="00007d"/>
              </a:buClr>
              <a:buSzPct val="75000"/>
              <a:buFont typeface="Wingdings" charset="2"/>
              <a:buChar char=""/>
            </a:pPr>
            <a:endParaRPr b="0" lang="pt-BR" sz="3200" spc="-1" strike="noStrike">
              <a:solidFill>
                <a:srgbClr val="000000"/>
              </a:solidFill>
              <a:latin typeface="Arial"/>
            </a:endParaRPr>
          </a:p>
        </p:txBody>
      </p:sp>
      <p:sp>
        <p:nvSpPr>
          <p:cNvPr id="194" name="CustomShape 3"/>
          <p:cNvSpPr/>
          <p:nvPr/>
        </p:nvSpPr>
        <p:spPr>
          <a:xfrm>
            <a:off x="2481120" y="2825640"/>
            <a:ext cx="3962520" cy="4419720"/>
          </a:xfrm>
          <a:prstGeom prst="rect">
            <a:avLst/>
          </a:prstGeom>
          <a:noFill/>
          <a:ln>
            <a:noFill/>
          </a:ln>
        </p:spPr>
        <p:style>
          <a:lnRef idx="0"/>
          <a:fillRef idx="0"/>
          <a:effectRef idx="0"/>
          <a:fontRef idx="minor"/>
        </p:style>
        <p:txBody>
          <a:bodyPr lIns="90000" rIns="90000" tIns="46800" bIns="46800">
            <a:normAutofit/>
          </a:bodyPr>
          <a:p>
            <a:pPr lvl="1" marL="990360" indent="-533160">
              <a:spcBef>
                <a:spcPts val="799"/>
              </a:spcBef>
              <a:buClr>
                <a:srgbClr val="9999cc"/>
              </a:buClr>
              <a:buSzPct val="80000"/>
              <a:buFont typeface="Arial"/>
              <a:buAutoNum type="arabicPeriod"/>
            </a:pPr>
            <a:r>
              <a:rPr b="0" lang="pt-BR" sz="3200" spc="-1" strike="noStrike">
                <a:solidFill>
                  <a:srgbClr val="000000"/>
                </a:solidFill>
                <a:latin typeface="Arial"/>
              </a:rPr>
              <a:t>Cigarro </a:t>
            </a:r>
            <a:endParaRPr b="0" lang="pt-BR" sz="3200" spc="-1" strike="noStrike">
              <a:solidFill>
                <a:srgbClr val="000000"/>
              </a:solidFill>
              <a:latin typeface="Arial"/>
            </a:endParaRPr>
          </a:p>
          <a:p>
            <a:pPr lvl="1" marL="990360" indent="-533160">
              <a:spcBef>
                <a:spcPts val="799"/>
              </a:spcBef>
              <a:buClr>
                <a:srgbClr val="9999cc"/>
              </a:buClr>
              <a:buSzPct val="80000"/>
              <a:buFont typeface="Arial"/>
              <a:buAutoNum type="arabicPeriod"/>
            </a:pPr>
            <a:r>
              <a:rPr b="0" lang="pt-BR" sz="3200" spc="-1" strike="noStrike">
                <a:solidFill>
                  <a:srgbClr val="000000"/>
                </a:solidFill>
                <a:latin typeface="Arial"/>
              </a:rPr>
              <a:t>Álcool</a:t>
            </a:r>
            <a:endParaRPr b="0" lang="pt-BR" sz="3200" spc="-1" strike="noStrike">
              <a:solidFill>
                <a:srgbClr val="000000"/>
              </a:solidFill>
              <a:latin typeface="Arial"/>
            </a:endParaRPr>
          </a:p>
          <a:p>
            <a:pPr lvl="1" marL="990360" indent="-533160">
              <a:spcBef>
                <a:spcPts val="799"/>
              </a:spcBef>
              <a:buClr>
                <a:srgbClr val="9999cc"/>
              </a:buClr>
              <a:buSzPct val="80000"/>
              <a:buFont typeface="Arial"/>
              <a:buAutoNum type="arabicPeriod"/>
            </a:pPr>
            <a:r>
              <a:rPr b="0" lang="pt-BR" sz="3200" spc="-1" strike="noStrike">
                <a:solidFill>
                  <a:srgbClr val="000000"/>
                </a:solidFill>
                <a:latin typeface="Arial"/>
              </a:rPr>
              <a:t>Irritantes químicos</a:t>
            </a:r>
            <a:endParaRPr b="0" lang="pt-BR" sz="3200" spc="-1" strike="noStrike">
              <a:solidFill>
                <a:srgbClr val="000000"/>
              </a:solidFill>
              <a:latin typeface="Arial"/>
            </a:endParaRPr>
          </a:p>
          <a:p>
            <a:pPr lvl="1" marL="990360" indent="-533160">
              <a:spcBef>
                <a:spcPts val="799"/>
              </a:spcBef>
              <a:buClr>
                <a:srgbClr val="9999cc"/>
              </a:buClr>
              <a:buSzPct val="80000"/>
              <a:buFont typeface="Arial"/>
              <a:buAutoNum type="arabicPeriod"/>
            </a:pPr>
            <a:r>
              <a:rPr b="0" lang="pt-BR" sz="3200" spc="-1" strike="noStrike">
                <a:solidFill>
                  <a:srgbClr val="000000"/>
                </a:solidFill>
                <a:latin typeface="Arial"/>
              </a:rPr>
              <a:t>Infecções</a:t>
            </a:r>
            <a:endParaRPr b="0" lang="pt-BR" sz="3200" spc="-1" strike="noStrike">
              <a:solidFill>
                <a:srgbClr val="000000"/>
              </a:solidFill>
              <a:latin typeface="Arial"/>
            </a:endParaRPr>
          </a:p>
          <a:p>
            <a:pPr lvl="2" marL="1371600" indent="-457200">
              <a:spcBef>
                <a:spcPts val="697"/>
              </a:spcBef>
              <a:buClr>
                <a:srgbClr val="740502"/>
              </a:buClr>
              <a:buSzPct val="65000"/>
              <a:buFont typeface="Wingdings" charset="2"/>
              <a:buChar char=""/>
            </a:pPr>
            <a:r>
              <a:rPr b="0" lang="pt-BR" sz="2800" spc="-1" strike="noStrike">
                <a:solidFill>
                  <a:srgbClr val="000000"/>
                </a:solidFill>
                <a:latin typeface="Arial"/>
              </a:rPr>
              <a:t>vírus (gripe)</a:t>
            </a:r>
            <a:endParaRPr b="0" lang="pt-BR" sz="2800" spc="-1" strike="noStrike">
              <a:solidFill>
                <a:srgbClr val="000000"/>
              </a:solidFill>
              <a:latin typeface="Arial"/>
            </a:endParaRPr>
          </a:p>
          <a:p>
            <a:pPr lvl="1" marL="990360" indent="-533160">
              <a:spcBef>
                <a:spcPts val="799"/>
              </a:spcBef>
              <a:buClr>
                <a:srgbClr val="9999cc"/>
              </a:buClr>
              <a:buSzPct val="80000"/>
              <a:buFont typeface="Arial"/>
              <a:buAutoNum type="arabicPeriod"/>
            </a:pPr>
            <a:r>
              <a:rPr b="0" lang="pt-BR" sz="3200" spc="-1" strike="noStrike">
                <a:solidFill>
                  <a:srgbClr val="000000"/>
                </a:solidFill>
                <a:latin typeface="Arial"/>
              </a:rPr>
              <a:t>Ressecamento </a:t>
            </a:r>
            <a:endParaRPr b="0" lang="pt-BR" sz="3200" spc="-1" strike="noStrike">
              <a:solidFill>
                <a:srgbClr val="000000"/>
              </a:solidFill>
              <a:latin typeface="Arial"/>
            </a:endParaRPr>
          </a:p>
          <a:p>
            <a:pPr marL="609480" indent="-609480">
              <a:spcBef>
                <a:spcPts val="799"/>
              </a:spcBef>
            </a:pPr>
            <a:endParaRPr b="0" lang="pt-BR" sz="3200" spc="-1" strike="noStrike">
              <a:solidFill>
                <a:srgbClr val="000000"/>
              </a:solidFill>
              <a:latin typeface="Arial"/>
            </a:endParaRPr>
          </a:p>
        </p:txBody>
      </p:sp>
      <p:pic>
        <p:nvPicPr>
          <p:cNvPr id="195" name="Picture 6" descr="inimigo voz (diabo)"/>
          <p:cNvPicPr/>
          <p:nvPr/>
        </p:nvPicPr>
        <p:blipFill>
          <a:blip r:embed="rId1"/>
          <a:stretch/>
        </p:blipFill>
        <p:spPr>
          <a:xfrm>
            <a:off x="344520" y="2681280"/>
            <a:ext cx="2282760" cy="4038480"/>
          </a:xfrm>
          <a:prstGeom prst="rect">
            <a:avLst/>
          </a:prstGeom>
          <a:ln>
            <a:noFill/>
          </a:ln>
        </p:spPr>
      </p:pic>
      <p:pic>
        <p:nvPicPr>
          <p:cNvPr id="196"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457200" y="154764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sp>
        <p:nvSpPr>
          <p:cNvPr id="198" name="TextShape 2"/>
          <p:cNvSpPr txBox="1"/>
          <p:nvPr/>
        </p:nvSpPr>
        <p:spPr>
          <a:xfrm>
            <a:off x="457200" y="3071520"/>
            <a:ext cx="8229600" cy="3886200"/>
          </a:xfrm>
          <a:prstGeom prst="rect">
            <a:avLst/>
          </a:prstGeom>
          <a:noFill/>
          <a:ln>
            <a:noFill/>
          </a:ln>
        </p:spPr>
        <p:txBody>
          <a:bodyPr>
            <a:normAutofit/>
          </a:bodyPr>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Rouquidão</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Cansaço ao falar</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Falhas ou perda de voz</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Dor ou ardência na garganta</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Pigarro</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Dificuldade para engolir</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endParaRPr b="0" lang="pt-BR" sz="3200" spc="-1" strike="noStrike">
              <a:solidFill>
                <a:srgbClr val="000000"/>
              </a:solidFill>
              <a:latin typeface="Arial"/>
            </a:endParaRPr>
          </a:p>
        </p:txBody>
      </p:sp>
      <p:pic>
        <p:nvPicPr>
          <p:cNvPr id="199"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0" name="Picture 5" descr="laringoscopia 3 rev"/>
          <p:cNvPicPr/>
          <p:nvPr/>
        </p:nvPicPr>
        <p:blipFill>
          <a:blip r:embed="rId1"/>
          <a:srcRect l="36338" t="27506" r="6734" b="7182"/>
          <a:stretch/>
        </p:blipFill>
        <p:spPr>
          <a:xfrm>
            <a:off x="5651640" y="3645000"/>
            <a:ext cx="2792160" cy="3240000"/>
          </a:xfrm>
          <a:prstGeom prst="rect">
            <a:avLst/>
          </a:prstGeom>
          <a:ln>
            <a:noFill/>
          </a:ln>
        </p:spPr>
      </p:pic>
      <p:sp>
        <p:nvSpPr>
          <p:cNvPr id="201" name="TextShape 1"/>
          <p:cNvSpPr txBox="1"/>
          <p:nvPr/>
        </p:nvSpPr>
        <p:spPr>
          <a:xfrm>
            <a:off x="457200" y="2254320"/>
            <a:ext cx="8229600" cy="1371600"/>
          </a:xfrm>
          <a:prstGeom prst="rect">
            <a:avLst/>
          </a:prstGeom>
          <a:noFill/>
          <a:ln>
            <a:noFill/>
          </a:ln>
        </p:spPr>
        <p:txBody>
          <a:bodyPr anchor="ctr">
            <a:noAutofit/>
          </a:bodyPr>
          <a:p>
            <a:pPr/>
            <a:r>
              <a:rPr b="0" lang="en-US" sz="4800" spc="-1" strike="noStrike">
                <a:solidFill>
                  <a:srgbClr val="000000"/>
                </a:solidFill>
                <a:latin typeface="Arial"/>
              </a:rPr>
              <a:t>Se eu tenho algum desses sintomas, o que pode estar acontecendo com as minhas cordas vocais?</a:t>
            </a:r>
            <a:endParaRPr b="0" lang="pt-BR" sz="4800" spc="-1" strike="noStrike">
              <a:solidFill>
                <a:srgbClr val="000000"/>
              </a:solidFill>
              <a:latin typeface="Arial"/>
            </a:endParaRPr>
          </a:p>
        </p:txBody>
      </p:sp>
      <p:sp>
        <p:nvSpPr>
          <p:cNvPr id="202" name="CustomShape 2"/>
          <p:cNvSpPr/>
          <p:nvPr/>
        </p:nvSpPr>
        <p:spPr>
          <a:xfrm>
            <a:off x="6732720" y="4707000"/>
            <a:ext cx="609480" cy="109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spcBef>
                <a:spcPts val="4124"/>
              </a:spcBef>
            </a:pPr>
            <a:r>
              <a:rPr b="0" lang="en-US" sz="6600" spc="-1" strike="noStrike">
                <a:solidFill>
                  <a:srgbClr val="9999cc"/>
                </a:solidFill>
                <a:latin typeface="Times New Roman"/>
              </a:rPr>
              <a:t>?</a:t>
            </a:r>
            <a:endParaRPr b="0" lang="pt-BR" sz="6600" spc="-1" strike="noStrike">
              <a:solidFill>
                <a:srgbClr val="000000"/>
              </a:solidFill>
              <a:latin typeface="Arial"/>
            </a:endParaRPr>
          </a:p>
        </p:txBody>
      </p:sp>
      <p:pic>
        <p:nvPicPr>
          <p:cNvPr id="203"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457200" y="133668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sp>
        <p:nvSpPr>
          <p:cNvPr id="205" name="CustomShape 2"/>
          <p:cNvSpPr/>
          <p:nvPr/>
        </p:nvSpPr>
        <p:spPr>
          <a:xfrm>
            <a:off x="914400" y="2638440"/>
            <a:ext cx="7772400" cy="388620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Laringite</a:t>
            </a:r>
            <a:endParaRPr b="0" lang="pt-BR" sz="3200" spc="-1" strike="noStrike">
              <a:solidFill>
                <a:srgbClr val="000000"/>
              </a:solidFill>
              <a:latin typeface="Arial"/>
            </a:endParaRPr>
          </a:p>
        </p:txBody>
      </p:sp>
      <p:pic>
        <p:nvPicPr>
          <p:cNvPr id="206" name="Picture 5" descr="laringite"/>
          <p:cNvPicPr/>
          <p:nvPr/>
        </p:nvPicPr>
        <p:blipFill>
          <a:blip r:embed="rId1"/>
          <a:stretch/>
        </p:blipFill>
        <p:spPr>
          <a:xfrm>
            <a:off x="1835280" y="3284640"/>
            <a:ext cx="5029200" cy="3500280"/>
          </a:xfrm>
          <a:prstGeom prst="rect">
            <a:avLst/>
          </a:prstGeom>
          <a:ln>
            <a:noFill/>
          </a:ln>
        </p:spPr>
      </p:pic>
      <p:pic>
        <p:nvPicPr>
          <p:cNvPr id="207" name="Picture 6" descr="laringoscopia Comeg"/>
          <p:cNvPicPr/>
          <p:nvPr/>
        </p:nvPicPr>
        <p:blipFill>
          <a:blip r:embed="rId2"/>
          <a:srcRect l="34859" t="14119" r="39403" b="38834"/>
          <a:stretch/>
        </p:blipFill>
        <p:spPr>
          <a:xfrm>
            <a:off x="7020000" y="2395440"/>
            <a:ext cx="1886040" cy="2328840"/>
          </a:xfrm>
          <a:prstGeom prst="rect">
            <a:avLst/>
          </a:prstGeom>
          <a:ln>
            <a:noFill/>
          </a:ln>
        </p:spPr>
      </p:pic>
      <p:pic>
        <p:nvPicPr>
          <p:cNvPr id="208"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TextShape 1"/>
          <p:cNvSpPr txBox="1"/>
          <p:nvPr/>
        </p:nvSpPr>
        <p:spPr>
          <a:xfrm>
            <a:off x="457200" y="155268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pic>
        <p:nvPicPr>
          <p:cNvPr id="210" name="Picture 4" descr="hematoma"/>
          <p:cNvPicPr/>
          <p:nvPr/>
        </p:nvPicPr>
        <p:blipFill>
          <a:blip r:embed="rId1"/>
          <a:stretch/>
        </p:blipFill>
        <p:spPr>
          <a:xfrm>
            <a:off x="2892600" y="2998800"/>
            <a:ext cx="5135400" cy="3886200"/>
          </a:xfrm>
          <a:prstGeom prst="rect">
            <a:avLst/>
          </a:prstGeom>
          <a:ln>
            <a:noFill/>
          </a:ln>
        </p:spPr>
      </p:pic>
      <p:sp>
        <p:nvSpPr>
          <p:cNvPr id="211" name="CustomShape 2"/>
          <p:cNvSpPr/>
          <p:nvPr/>
        </p:nvSpPr>
        <p:spPr>
          <a:xfrm>
            <a:off x="470880" y="2997360"/>
            <a:ext cx="2355120" cy="520560"/>
          </a:xfrm>
          <a:prstGeom prst="rect">
            <a:avLst/>
          </a:prstGeom>
          <a:noFill/>
          <a:ln>
            <a:noFill/>
          </a:ln>
        </p:spPr>
        <p:style>
          <a:lnRef idx="0"/>
          <a:fillRef idx="0"/>
          <a:effectRef idx="0"/>
          <a:fontRef idx="minor"/>
        </p:style>
        <p:txBody>
          <a:bodyPr wrap="none" lIns="90000" rIns="90000" tIns="46800" bIns="46800">
            <a:spAutoFit/>
          </a:bodyPr>
          <a:p>
            <a:pPr>
              <a:spcBef>
                <a:spcPts val="697"/>
              </a:spcBef>
              <a:buClr>
                <a:srgbClr val="740502"/>
              </a:buClr>
              <a:buSzPct val="75000"/>
              <a:buFont typeface="Wingdings" charset="2"/>
              <a:buChar char=""/>
            </a:pPr>
            <a:r>
              <a:rPr b="1" lang="en-US" sz="2800" spc="-1" strike="noStrike">
                <a:solidFill>
                  <a:srgbClr val="ff0000"/>
                </a:solidFill>
                <a:latin typeface="Arial"/>
              </a:rPr>
              <a:t>Hemorragia</a:t>
            </a:r>
            <a:endParaRPr b="0" lang="pt-BR" sz="2800" spc="-1" strike="noStrike">
              <a:solidFill>
                <a:srgbClr val="000000"/>
              </a:solidFill>
              <a:latin typeface="Arial"/>
            </a:endParaRPr>
          </a:p>
        </p:txBody>
      </p:sp>
      <p:pic>
        <p:nvPicPr>
          <p:cNvPr id="212"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TextShape 1"/>
          <p:cNvSpPr txBox="1"/>
          <p:nvPr/>
        </p:nvSpPr>
        <p:spPr>
          <a:xfrm>
            <a:off x="457200" y="140328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sp>
        <p:nvSpPr>
          <p:cNvPr id="214" name="TextShape 2"/>
          <p:cNvSpPr txBox="1"/>
          <p:nvPr/>
        </p:nvSpPr>
        <p:spPr>
          <a:xfrm>
            <a:off x="457200" y="2927160"/>
            <a:ext cx="8229600" cy="388620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Nódulos (“calos”)</a:t>
            </a:r>
            <a:endParaRPr b="0" lang="pt-BR" sz="3200" spc="-1" strike="noStrike">
              <a:solidFill>
                <a:srgbClr val="000000"/>
              </a:solidFill>
              <a:latin typeface="Arial"/>
            </a:endParaRPr>
          </a:p>
        </p:txBody>
      </p:sp>
      <p:pic>
        <p:nvPicPr>
          <p:cNvPr id="215" name="Picture 9" descr="nódulos"/>
          <p:cNvPicPr/>
          <p:nvPr/>
        </p:nvPicPr>
        <p:blipFill>
          <a:blip r:embed="rId1"/>
          <a:srcRect l="984" t="1853" r="49981" b="50006"/>
          <a:stretch/>
        </p:blipFill>
        <p:spPr>
          <a:xfrm>
            <a:off x="4648320" y="3841920"/>
            <a:ext cx="3809880" cy="2895480"/>
          </a:xfrm>
          <a:prstGeom prst="rect">
            <a:avLst/>
          </a:prstGeom>
          <a:ln w="9360">
            <a:solidFill>
              <a:srgbClr val="ff0000"/>
            </a:solidFill>
            <a:miter/>
          </a:ln>
        </p:spPr>
      </p:pic>
      <p:pic>
        <p:nvPicPr>
          <p:cNvPr id="216" name="Picture 10" descr="nódulos"/>
          <p:cNvPicPr/>
          <p:nvPr/>
        </p:nvPicPr>
        <p:blipFill>
          <a:blip r:embed="rId2"/>
          <a:srcRect l="984" t="51290" r="50394" b="557"/>
          <a:stretch/>
        </p:blipFill>
        <p:spPr>
          <a:xfrm>
            <a:off x="762120" y="3841920"/>
            <a:ext cx="3778200" cy="2895480"/>
          </a:xfrm>
          <a:prstGeom prst="rect">
            <a:avLst/>
          </a:prstGeom>
          <a:ln w="9360">
            <a:solidFill>
              <a:srgbClr val="ff0000"/>
            </a:solidFill>
            <a:miter/>
          </a:ln>
        </p:spPr>
      </p:pic>
      <p:pic>
        <p:nvPicPr>
          <p:cNvPr id="217"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457200" y="140328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sp>
        <p:nvSpPr>
          <p:cNvPr id="219" name="TextShape 2"/>
          <p:cNvSpPr txBox="1"/>
          <p:nvPr/>
        </p:nvSpPr>
        <p:spPr>
          <a:xfrm>
            <a:off x="457200" y="2927160"/>
            <a:ext cx="8229600" cy="388620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Pólipos</a:t>
            </a:r>
            <a:endParaRPr b="0" lang="pt-BR" sz="3200" spc="-1" strike="noStrike">
              <a:solidFill>
                <a:srgbClr val="000000"/>
              </a:solidFill>
              <a:latin typeface="Arial"/>
            </a:endParaRPr>
          </a:p>
        </p:txBody>
      </p:sp>
      <p:pic>
        <p:nvPicPr>
          <p:cNvPr id="220" name="Picture 5" descr="pólipo"/>
          <p:cNvPicPr/>
          <p:nvPr/>
        </p:nvPicPr>
        <p:blipFill>
          <a:blip r:embed="rId1"/>
          <a:srcRect l="50028" t="50164" r="0" b="581"/>
          <a:stretch/>
        </p:blipFill>
        <p:spPr>
          <a:xfrm>
            <a:off x="4651200" y="3851280"/>
            <a:ext cx="3883320" cy="2962440"/>
          </a:xfrm>
          <a:prstGeom prst="rect">
            <a:avLst/>
          </a:prstGeom>
          <a:ln w="9360">
            <a:solidFill>
              <a:srgbClr val="ff0000"/>
            </a:solidFill>
            <a:miter/>
          </a:ln>
        </p:spPr>
      </p:pic>
      <p:pic>
        <p:nvPicPr>
          <p:cNvPr id="221" name="Picture 6" descr="pólipo"/>
          <p:cNvPicPr/>
          <p:nvPr/>
        </p:nvPicPr>
        <p:blipFill>
          <a:blip r:embed="rId2"/>
          <a:srcRect l="937" t="50164" r="49981" b="581"/>
          <a:stretch/>
        </p:blipFill>
        <p:spPr>
          <a:xfrm>
            <a:off x="685800" y="3851280"/>
            <a:ext cx="3813120" cy="2962440"/>
          </a:xfrm>
          <a:prstGeom prst="rect">
            <a:avLst/>
          </a:prstGeom>
          <a:ln w="9360">
            <a:solidFill>
              <a:srgbClr val="ff0000"/>
            </a:solidFill>
            <a:miter/>
          </a:ln>
        </p:spPr>
      </p:pic>
      <p:pic>
        <p:nvPicPr>
          <p:cNvPr id="222"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457200" y="141444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sp>
        <p:nvSpPr>
          <p:cNvPr id="224" name="CustomShape 2"/>
          <p:cNvSpPr/>
          <p:nvPr/>
        </p:nvSpPr>
        <p:spPr>
          <a:xfrm>
            <a:off x="914400" y="2779560"/>
            <a:ext cx="7772400" cy="388620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u="sng">
                <a:solidFill>
                  <a:srgbClr val="000000"/>
                </a:solidFill>
                <a:uFillTx/>
                <a:latin typeface="Arial"/>
              </a:rPr>
              <a:t>CÂNCER de laringe</a:t>
            </a:r>
            <a:endParaRPr b="0" lang="pt-BR" sz="3200" spc="-1" strike="noStrike">
              <a:solidFill>
                <a:srgbClr val="000000"/>
              </a:solidFill>
              <a:latin typeface="Arial"/>
            </a:endParaRPr>
          </a:p>
        </p:txBody>
      </p:sp>
      <p:pic>
        <p:nvPicPr>
          <p:cNvPr id="225" name="Picture 5" descr="CEC"/>
          <p:cNvPicPr/>
          <p:nvPr/>
        </p:nvPicPr>
        <p:blipFill>
          <a:blip r:embed="rId1"/>
          <a:srcRect l="984" t="0" r="49981" b="50164"/>
          <a:stretch/>
        </p:blipFill>
        <p:spPr>
          <a:xfrm>
            <a:off x="685800" y="3735360"/>
            <a:ext cx="3809880" cy="2997360"/>
          </a:xfrm>
          <a:prstGeom prst="rect">
            <a:avLst/>
          </a:prstGeom>
          <a:ln w="9360">
            <a:solidFill>
              <a:srgbClr val="ff0000"/>
            </a:solidFill>
            <a:miter/>
          </a:ln>
        </p:spPr>
      </p:pic>
      <p:pic>
        <p:nvPicPr>
          <p:cNvPr id="226" name="Picture 6" descr="CEC PVE T1a 2"/>
          <p:cNvPicPr/>
          <p:nvPr/>
        </p:nvPicPr>
        <p:blipFill>
          <a:blip r:embed="rId2"/>
          <a:srcRect l="11250" t="12502" r="10001" b="0"/>
          <a:stretch/>
        </p:blipFill>
        <p:spPr>
          <a:xfrm>
            <a:off x="4648320" y="3693960"/>
            <a:ext cx="3657600" cy="3048120"/>
          </a:xfrm>
          <a:prstGeom prst="rect">
            <a:avLst/>
          </a:prstGeom>
          <a:ln w="9360">
            <a:solidFill>
              <a:srgbClr val="ff0000"/>
            </a:solidFill>
            <a:miter/>
          </a:ln>
        </p:spPr>
      </p:pic>
      <p:pic>
        <p:nvPicPr>
          <p:cNvPr id="227"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TextShape 1"/>
          <p:cNvSpPr txBox="1"/>
          <p:nvPr/>
        </p:nvSpPr>
        <p:spPr>
          <a:xfrm>
            <a:off x="457200" y="154764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sp>
        <p:nvSpPr>
          <p:cNvPr id="229" name="TextShape 2"/>
          <p:cNvSpPr txBox="1"/>
          <p:nvPr/>
        </p:nvSpPr>
        <p:spPr>
          <a:xfrm>
            <a:off x="457200" y="3071520"/>
            <a:ext cx="8229600" cy="388620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u="sng">
                <a:solidFill>
                  <a:srgbClr val="000000"/>
                </a:solidFill>
                <a:uFillTx/>
                <a:latin typeface="Arial"/>
              </a:rPr>
              <a:t>CÂNCER de laringe</a:t>
            </a:r>
            <a:endParaRPr b="0" lang="pt-BR" sz="3200" spc="-1" strike="noStrike">
              <a:solidFill>
                <a:srgbClr val="000000"/>
              </a:solidFill>
              <a:latin typeface="Arial"/>
            </a:endParaRPr>
          </a:p>
          <a:p>
            <a:pPr lvl="1" marL="742680" indent="-285480">
              <a:spcBef>
                <a:spcPts val="697"/>
              </a:spcBef>
              <a:buClr>
                <a:srgbClr val="9999cc"/>
              </a:buClr>
              <a:buSzPct val="80000"/>
              <a:buFont typeface="Wingdings" charset="2"/>
              <a:buChar char=""/>
            </a:pPr>
            <a:r>
              <a:rPr b="0" lang="en-US" sz="2800" spc="-1" strike="noStrike">
                <a:solidFill>
                  <a:srgbClr val="000000"/>
                </a:solidFill>
                <a:latin typeface="Arial"/>
              </a:rPr>
              <a:t>Brasil: um dos países do mundo com maior incidência</a:t>
            </a:r>
            <a:endParaRPr b="0" lang="pt-BR" sz="2800" spc="-1" strike="noStrike">
              <a:solidFill>
                <a:srgbClr val="000000"/>
              </a:solidFill>
              <a:latin typeface="Arial"/>
            </a:endParaRPr>
          </a:p>
          <a:p>
            <a:pPr lvl="1" marL="742680" indent="-285480">
              <a:spcBef>
                <a:spcPts val="697"/>
              </a:spcBef>
              <a:buClr>
                <a:srgbClr val="9999cc"/>
              </a:buClr>
              <a:buSzPct val="80000"/>
              <a:buFont typeface="Wingdings" charset="2"/>
              <a:buChar char=""/>
            </a:pPr>
            <a:r>
              <a:rPr b="0" lang="en-US" sz="2800" spc="-1" strike="noStrike">
                <a:solidFill>
                  <a:srgbClr val="000000"/>
                </a:solidFill>
                <a:latin typeface="Arial"/>
              </a:rPr>
              <a:t>Relacionado a tabagismo e etilismo</a:t>
            </a:r>
            <a:endParaRPr b="0" lang="pt-BR" sz="2800" spc="-1" strike="noStrike">
              <a:solidFill>
                <a:srgbClr val="000000"/>
              </a:solidFill>
              <a:latin typeface="Arial"/>
            </a:endParaRPr>
          </a:p>
          <a:p>
            <a:pPr lvl="1" marL="742680" indent="-285480">
              <a:spcBef>
                <a:spcPts val="697"/>
              </a:spcBef>
              <a:buClr>
                <a:srgbClr val="9999cc"/>
              </a:buClr>
              <a:buSzPct val="80000"/>
              <a:buFont typeface="Wingdings" charset="2"/>
              <a:buChar char=""/>
            </a:pPr>
            <a:r>
              <a:rPr b="0" lang="en-US" sz="2800" spc="-1" strike="noStrike">
                <a:solidFill>
                  <a:srgbClr val="000000"/>
                </a:solidFill>
                <a:latin typeface="Arial"/>
              </a:rPr>
              <a:t>Rouquidão pode ser o 1o sintoma</a:t>
            </a:r>
            <a:endParaRPr b="0" lang="pt-BR" sz="2800" spc="-1" strike="noStrike">
              <a:solidFill>
                <a:srgbClr val="000000"/>
              </a:solidFill>
              <a:latin typeface="Arial"/>
            </a:endParaRPr>
          </a:p>
          <a:p>
            <a:pPr lvl="1" marL="742680" indent="-285480">
              <a:spcBef>
                <a:spcPts val="697"/>
              </a:spcBef>
              <a:buClr>
                <a:srgbClr val="9999cc"/>
              </a:buClr>
              <a:buSzPct val="80000"/>
              <a:buFont typeface="Wingdings" charset="2"/>
              <a:buChar char=""/>
            </a:pPr>
            <a:r>
              <a:rPr b="0" lang="en-US" sz="2800" spc="-1" strike="noStrike">
                <a:solidFill>
                  <a:srgbClr val="000000"/>
                </a:solidFill>
                <a:latin typeface="Arial"/>
              </a:rPr>
              <a:t>Grandes possibilidades de CURA</a:t>
            </a:r>
            <a:endParaRPr b="0" lang="pt-BR" sz="28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desde que diagnosticado no início do quadro</a:t>
            </a:r>
            <a:endParaRPr b="0" lang="pt-BR" sz="2400" spc="-1" strike="noStrike">
              <a:solidFill>
                <a:srgbClr val="000000"/>
              </a:solidFill>
              <a:latin typeface="Arial"/>
            </a:endParaRPr>
          </a:p>
        </p:txBody>
      </p:sp>
      <p:pic>
        <p:nvPicPr>
          <p:cNvPr id="230"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457200" y="1409760"/>
            <a:ext cx="8229600" cy="1371600"/>
          </a:xfrm>
          <a:prstGeom prst="rect">
            <a:avLst/>
          </a:prstGeom>
          <a:noFill/>
          <a:ln>
            <a:noFill/>
          </a:ln>
        </p:spPr>
        <p:txBody>
          <a:bodyPr anchor="ctr">
            <a:noAutofit/>
          </a:bodyPr>
          <a:p>
            <a:pPr/>
            <a:r>
              <a:rPr b="0" lang="en-US" sz="4000" spc="-1" strike="noStrike">
                <a:solidFill>
                  <a:srgbClr val="000000"/>
                </a:solidFill>
                <a:latin typeface="Arial"/>
              </a:rPr>
              <a:t>Quando as cordas vocais estão doentes</a:t>
            </a:r>
            <a:endParaRPr b="0" lang="pt-BR" sz="4000" spc="-1" strike="noStrike">
              <a:solidFill>
                <a:srgbClr val="000000"/>
              </a:solidFill>
              <a:latin typeface="Arial"/>
            </a:endParaRPr>
          </a:p>
        </p:txBody>
      </p:sp>
      <p:sp>
        <p:nvSpPr>
          <p:cNvPr id="232" name="CustomShape 2"/>
          <p:cNvSpPr/>
          <p:nvPr/>
        </p:nvSpPr>
        <p:spPr>
          <a:xfrm>
            <a:off x="4800600" y="2813040"/>
            <a:ext cx="3809880" cy="388620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Sempre que eu tiver rouquidão, ou outro sintoma vocal, preciso procurar um médico?</a:t>
            </a:r>
            <a:endParaRPr b="0" lang="pt-BR" sz="3200" spc="-1" strike="noStrike">
              <a:solidFill>
                <a:srgbClr val="000000"/>
              </a:solidFill>
              <a:latin typeface="Arial"/>
            </a:endParaRPr>
          </a:p>
        </p:txBody>
      </p:sp>
      <p:pic>
        <p:nvPicPr>
          <p:cNvPr id="233" name="Picture 5" descr="HICON006"/>
          <p:cNvPicPr/>
          <p:nvPr/>
        </p:nvPicPr>
        <p:blipFill>
          <a:blip r:embed="rId1"/>
          <a:stretch/>
        </p:blipFill>
        <p:spPr>
          <a:xfrm>
            <a:off x="762120" y="2584440"/>
            <a:ext cx="3570120" cy="4419720"/>
          </a:xfrm>
          <a:prstGeom prst="rect">
            <a:avLst/>
          </a:prstGeom>
          <a:ln>
            <a:noFill/>
          </a:ln>
        </p:spPr>
      </p:pic>
      <p:pic>
        <p:nvPicPr>
          <p:cNvPr id="234"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108000" y="1784520"/>
            <a:ext cx="8229600" cy="1139760"/>
          </a:xfrm>
          <a:prstGeom prst="rect">
            <a:avLst/>
          </a:prstGeom>
          <a:noFill/>
          <a:ln>
            <a:noFill/>
          </a:ln>
        </p:spPr>
        <p:txBody>
          <a:bodyPr anchor="ctr">
            <a:noAutofit/>
          </a:bodyPr>
          <a:p>
            <a:pPr/>
            <a:r>
              <a:rPr b="0" lang="en-US" sz="4000" spc="-1" strike="noStrike">
                <a:solidFill>
                  <a:srgbClr val="000000"/>
                </a:solidFill>
                <a:latin typeface="Arial"/>
              </a:rPr>
              <a:t>Assunto de hoje:</a:t>
            </a:r>
            <a:br/>
            <a:endParaRPr b="0" lang="pt-BR" sz="4000" spc="-1" strike="noStrike">
              <a:solidFill>
                <a:srgbClr val="000000"/>
              </a:solidFill>
              <a:latin typeface="Arial"/>
            </a:endParaRPr>
          </a:p>
        </p:txBody>
      </p:sp>
      <p:sp>
        <p:nvSpPr>
          <p:cNvPr id="115" name="TextShape 2"/>
          <p:cNvSpPr txBox="1"/>
          <p:nvPr/>
        </p:nvSpPr>
        <p:spPr>
          <a:xfrm>
            <a:off x="457200" y="1980720"/>
            <a:ext cx="8229600" cy="3886200"/>
          </a:xfrm>
          <a:prstGeom prst="rect">
            <a:avLst/>
          </a:prstGeom>
          <a:noFill/>
          <a:ln>
            <a:noFill/>
          </a:ln>
        </p:spPr>
        <p:txBody>
          <a:bodyPr>
            <a:normAutofit/>
          </a:bodyPr>
          <a:p>
            <a:pPr marL="342720" indent="-342720">
              <a:spcBef>
                <a:spcPts val="799"/>
              </a:spcBef>
            </a:pPr>
            <a:endParaRPr b="0" lang="pt-BR" sz="3200" spc="-1" strike="noStrike">
              <a:solidFill>
                <a:srgbClr val="000000"/>
              </a:solidFill>
              <a:latin typeface="Arial"/>
            </a:endParaRPr>
          </a:p>
          <a:p>
            <a:pPr marL="342720" indent="-342720">
              <a:spcBef>
                <a:spcPts val="1100"/>
              </a:spcBef>
              <a:buClr>
                <a:srgbClr val="00007d"/>
              </a:buClr>
              <a:buSzPct val="75000"/>
              <a:buFont typeface="Wingdings" charset="2"/>
              <a:buChar char=""/>
            </a:pPr>
            <a:r>
              <a:rPr b="0" lang="en-US" sz="4400" spc="-1" strike="noStrike">
                <a:solidFill>
                  <a:srgbClr val="000000"/>
                </a:solidFill>
                <a:latin typeface="Arial"/>
              </a:rPr>
              <a:t>A voz…</a:t>
            </a:r>
            <a:endParaRPr b="0" lang="pt-BR" sz="4400" spc="-1" strike="noStrike">
              <a:solidFill>
                <a:srgbClr val="000000"/>
              </a:solidFill>
              <a:latin typeface="Arial"/>
            </a:endParaRPr>
          </a:p>
        </p:txBody>
      </p:sp>
      <p:pic>
        <p:nvPicPr>
          <p:cNvPr id="116" name="Picture 4" descr="awesome_opera_singer"/>
          <p:cNvPicPr/>
          <p:nvPr/>
        </p:nvPicPr>
        <p:blipFill>
          <a:blip r:embed="rId1"/>
          <a:stretch/>
        </p:blipFill>
        <p:spPr>
          <a:xfrm>
            <a:off x="4788000" y="1773360"/>
            <a:ext cx="3411360" cy="4319640"/>
          </a:xfrm>
          <a:prstGeom prst="rect">
            <a:avLst/>
          </a:prstGeom>
          <a:ln>
            <a:noFill/>
          </a:ln>
        </p:spPr>
      </p:pic>
      <p:pic>
        <p:nvPicPr>
          <p:cNvPr id="117"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TextShape 1"/>
          <p:cNvSpPr txBox="1"/>
          <p:nvPr/>
        </p:nvSpPr>
        <p:spPr>
          <a:xfrm>
            <a:off x="457200" y="1474920"/>
            <a:ext cx="8229600" cy="1371600"/>
          </a:xfrm>
          <a:prstGeom prst="rect">
            <a:avLst/>
          </a:prstGeom>
          <a:noFill/>
          <a:ln>
            <a:noFill/>
          </a:ln>
        </p:spPr>
        <p:txBody>
          <a:bodyPr anchor="ctr">
            <a:noAutofit/>
          </a:bodyPr>
          <a:p>
            <a:pPr/>
            <a:r>
              <a:rPr b="0" lang="en-US" sz="4000" spc="-1" strike="noStrike">
                <a:solidFill>
                  <a:srgbClr val="000000"/>
                </a:solidFill>
                <a:latin typeface="Arial"/>
              </a:rPr>
              <a:t>Quando devo consultar um médico?</a:t>
            </a:r>
            <a:endParaRPr b="0" lang="pt-BR" sz="4000" spc="-1" strike="noStrike">
              <a:solidFill>
                <a:srgbClr val="000000"/>
              </a:solidFill>
              <a:latin typeface="Arial"/>
            </a:endParaRPr>
          </a:p>
        </p:txBody>
      </p:sp>
      <p:sp>
        <p:nvSpPr>
          <p:cNvPr id="236" name="TextShape 2"/>
          <p:cNvSpPr txBox="1"/>
          <p:nvPr/>
        </p:nvSpPr>
        <p:spPr>
          <a:xfrm>
            <a:off x="457200" y="2998440"/>
            <a:ext cx="8229600" cy="388620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Rouquidão persistente por mais de 2 sem.</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pt-BR" sz="3200" spc="-1" strike="noStrike">
                <a:solidFill>
                  <a:srgbClr val="000000"/>
                </a:solidFill>
                <a:latin typeface="Arial"/>
              </a:rPr>
              <a:t>Rouquidão associada a outros sintomas (dificuldade para respirar ou engolir)</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Perda súbita da voz, sem um quadro gripal associado</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Se você fuma, estes conselhos são ainda mais importantes…</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endParaRPr b="0" lang="pt-BR" sz="3200" spc="-1" strike="noStrike">
              <a:solidFill>
                <a:srgbClr val="000000"/>
              </a:solidFill>
              <a:latin typeface="Arial"/>
            </a:endParaRPr>
          </a:p>
        </p:txBody>
      </p:sp>
      <p:pic>
        <p:nvPicPr>
          <p:cNvPr id="237"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457200" y="1598760"/>
            <a:ext cx="8229600" cy="1371600"/>
          </a:xfrm>
          <a:prstGeom prst="rect">
            <a:avLst/>
          </a:prstGeom>
          <a:noFill/>
          <a:ln>
            <a:noFill/>
          </a:ln>
        </p:spPr>
        <p:txBody>
          <a:bodyPr anchor="ctr">
            <a:noAutofit/>
          </a:bodyPr>
          <a:p>
            <a:pPr/>
            <a:r>
              <a:rPr b="0" lang="en-US" sz="4400" spc="-1" strike="noStrike">
                <a:solidFill>
                  <a:srgbClr val="000000"/>
                </a:solidFill>
                <a:latin typeface="Arial"/>
              </a:rPr>
              <a:t>Qual é o médico </a:t>
            </a:r>
            <a:br/>
            <a:r>
              <a:rPr b="0" lang="en-US" sz="4400" spc="-1" strike="noStrike">
                <a:solidFill>
                  <a:srgbClr val="000000"/>
                </a:solidFill>
                <a:latin typeface="Arial"/>
              </a:rPr>
              <a:t>que cuida da voz?</a:t>
            </a:r>
            <a:endParaRPr b="0" lang="pt-BR" sz="4400" spc="-1" strike="noStrike">
              <a:solidFill>
                <a:srgbClr val="000000"/>
              </a:solidFill>
              <a:latin typeface="Arial"/>
            </a:endParaRPr>
          </a:p>
        </p:txBody>
      </p:sp>
      <p:sp>
        <p:nvSpPr>
          <p:cNvPr id="239" name="CustomShape 2"/>
          <p:cNvSpPr/>
          <p:nvPr/>
        </p:nvSpPr>
        <p:spPr>
          <a:xfrm>
            <a:off x="684360" y="3346560"/>
            <a:ext cx="5486400" cy="411480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Otorrinolaringologista é o médico especializado em:</a:t>
            </a:r>
            <a:endParaRPr b="0" lang="pt-BR" sz="32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Nariz</a:t>
            </a:r>
            <a:endParaRPr b="0" lang="pt-BR" sz="28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Ouvidos</a:t>
            </a:r>
            <a:endParaRPr b="0" lang="pt-BR" sz="28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Garganta</a:t>
            </a:r>
            <a:endParaRPr b="0" lang="pt-BR" sz="2800" spc="-1" strike="noStrike">
              <a:solidFill>
                <a:srgbClr val="000000"/>
              </a:solidFill>
              <a:latin typeface="Arial"/>
            </a:endParaRPr>
          </a:p>
          <a:p>
            <a:pPr lvl="2" marL="1143000" indent="-228600">
              <a:spcBef>
                <a:spcPts val="697"/>
              </a:spcBef>
              <a:buClr>
                <a:srgbClr val="740502"/>
              </a:buClr>
              <a:buSzPct val="65000"/>
              <a:buFont typeface="Wingdings" charset="2"/>
              <a:buChar char=""/>
            </a:pPr>
            <a:r>
              <a:rPr b="0" lang="en-US" sz="2800" spc="-1" strike="noStrike" u="sng">
                <a:solidFill>
                  <a:srgbClr val="000000"/>
                </a:solidFill>
                <a:uFillTx/>
                <a:latin typeface="Arial"/>
              </a:rPr>
              <a:t>Voz</a:t>
            </a:r>
            <a:r>
              <a:rPr b="0" lang="en-US" sz="2800" spc="-1" strike="noStrike">
                <a:solidFill>
                  <a:srgbClr val="000000"/>
                </a:solidFill>
                <a:latin typeface="Arial"/>
              </a:rPr>
              <a:t>!</a:t>
            </a:r>
            <a:endParaRPr b="0" lang="pt-BR" sz="2800" spc="-1" strike="noStrike">
              <a:solidFill>
                <a:srgbClr val="000000"/>
              </a:solidFill>
              <a:latin typeface="Arial"/>
            </a:endParaRPr>
          </a:p>
        </p:txBody>
      </p:sp>
      <p:pic>
        <p:nvPicPr>
          <p:cNvPr id="240" name="Picture 5" descr="caricatura ORL"/>
          <p:cNvPicPr/>
          <p:nvPr/>
        </p:nvPicPr>
        <p:blipFill>
          <a:blip r:embed="rId1"/>
          <a:stretch/>
        </p:blipFill>
        <p:spPr>
          <a:xfrm>
            <a:off x="5867280" y="3429000"/>
            <a:ext cx="2743200" cy="3409920"/>
          </a:xfrm>
          <a:prstGeom prst="rect">
            <a:avLst/>
          </a:prstGeom>
          <a:ln>
            <a:noFill/>
          </a:ln>
        </p:spPr>
      </p:pic>
      <p:pic>
        <p:nvPicPr>
          <p:cNvPr id="241"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CustomShape 1"/>
          <p:cNvSpPr/>
          <p:nvPr/>
        </p:nvSpPr>
        <p:spPr>
          <a:xfrm>
            <a:off x="468360" y="1430280"/>
            <a:ext cx="8229600" cy="990720"/>
          </a:xfrm>
          <a:prstGeom prst="rect">
            <a:avLst/>
          </a:prstGeom>
          <a:noFill/>
          <a:ln>
            <a:noFill/>
          </a:ln>
        </p:spPr>
        <p:style>
          <a:lnRef idx="0"/>
          <a:fillRef idx="0"/>
          <a:effectRef idx="0"/>
          <a:fontRef idx="minor"/>
        </p:style>
        <p:txBody>
          <a:bodyPr lIns="90000" rIns="90000" tIns="46800" bIns="46800" anchor="ctr">
            <a:normAutofit fontScale="54000"/>
          </a:bodyPr>
          <a:p>
            <a:pPr/>
            <a:r>
              <a:rPr b="0" lang="en-US" sz="4400" spc="-1" strike="noStrike">
                <a:solidFill>
                  <a:srgbClr val="000000"/>
                </a:solidFill>
                <a:latin typeface="Arial"/>
              </a:rPr>
              <a:t>Para aqueles que têm medo </a:t>
            </a:r>
            <a:br/>
            <a:r>
              <a:rPr b="0" lang="en-US" sz="4400" spc="-1" strike="noStrike">
                <a:solidFill>
                  <a:srgbClr val="000000"/>
                </a:solidFill>
                <a:latin typeface="Arial"/>
              </a:rPr>
              <a:t>de ir ao médico…</a:t>
            </a:r>
            <a:endParaRPr b="0" lang="pt-BR" sz="4400" spc="-1" strike="noStrike">
              <a:solidFill>
                <a:srgbClr val="000000"/>
              </a:solidFill>
              <a:latin typeface="Arial"/>
            </a:endParaRPr>
          </a:p>
        </p:txBody>
      </p:sp>
      <p:sp>
        <p:nvSpPr>
          <p:cNvPr id="243" name="TextShape 2"/>
          <p:cNvSpPr txBox="1"/>
          <p:nvPr/>
        </p:nvSpPr>
        <p:spPr>
          <a:xfrm>
            <a:off x="457200" y="2495160"/>
            <a:ext cx="8229600" cy="3886200"/>
          </a:xfrm>
          <a:prstGeom prst="rect">
            <a:avLst/>
          </a:prstGeom>
          <a:noFill/>
          <a:ln>
            <a:noFill/>
          </a:ln>
        </p:spPr>
        <p:txBody>
          <a:bodyPr>
            <a:normAutofit fontScale="80000"/>
          </a:bodyPr>
          <a:p>
            <a:pPr marL="342720" indent="-342720">
              <a:spcBef>
                <a:spcPts val="799"/>
              </a:spcBef>
              <a:buClr>
                <a:srgbClr val="00007d"/>
              </a:buClr>
              <a:buSzPct val="75000"/>
              <a:buFont typeface="Wingdings" charset="2"/>
              <a:buChar char=""/>
            </a:pPr>
            <a:r>
              <a:rPr b="0" lang="en-US" sz="3200" spc="-1" strike="noStrike">
                <a:solidFill>
                  <a:srgbClr val="000000"/>
                </a:solidFill>
                <a:latin typeface="Arial"/>
              </a:rPr>
              <a:t>A grande maioria das doenças da voz tem tratamento</a:t>
            </a:r>
            <a:endParaRPr b="0" lang="pt-BR" sz="3200" spc="-1" strike="noStrike">
              <a:solidFill>
                <a:srgbClr val="000000"/>
              </a:solidFill>
              <a:latin typeface="Arial"/>
            </a:endParaRPr>
          </a:p>
          <a:p>
            <a:pPr lvl="2" marL="1143000" indent="-228600">
              <a:spcBef>
                <a:spcPts val="598"/>
              </a:spcBef>
              <a:buClr>
                <a:srgbClr val="00007d"/>
              </a:buClr>
              <a:buSzPct val="65000"/>
              <a:buFont typeface="Wingdings" charset="2"/>
              <a:buChar char=""/>
            </a:pPr>
            <a:r>
              <a:rPr b="0" lang="en-US" sz="2400" spc="-1" strike="noStrike">
                <a:solidFill>
                  <a:srgbClr val="000000"/>
                </a:solidFill>
                <a:latin typeface="Arial"/>
              </a:rPr>
              <a:t>Medicamentos</a:t>
            </a:r>
            <a:endParaRPr b="0" lang="pt-BR" sz="2400" spc="-1" strike="noStrike">
              <a:solidFill>
                <a:srgbClr val="000000"/>
              </a:solidFill>
              <a:latin typeface="Arial"/>
            </a:endParaRPr>
          </a:p>
          <a:p>
            <a:pPr lvl="2" marL="1143000" indent="-228600">
              <a:spcBef>
                <a:spcPts val="598"/>
              </a:spcBef>
              <a:buClr>
                <a:srgbClr val="00007d"/>
              </a:buClr>
              <a:buSzPct val="65000"/>
              <a:buFont typeface="Wingdings" charset="2"/>
              <a:buChar char=""/>
            </a:pPr>
            <a:r>
              <a:rPr b="0" lang="en-US" sz="2400" spc="-1" strike="noStrike">
                <a:solidFill>
                  <a:srgbClr val="000000"/>
                </a:solidFill>
                <a:latin typeface="Arial"/>
              </a:rPr>
              <a:t>Fonoterapia</a:t>
            </a:r>
            <a:endParaRPr b="0" lang="pt-BR" sz="2400" spc="-1" strike="noStrike">
              <a:solidFill>
                <a:srgbClr val="000000"/>
              </a:solidFill>
              <a:latin typeface="Arial"/>
            </a:endParaRPr>
          </a:p>
          <a:p>
            <a:pPr lvl="2" marL="1143000" indent="-228600">
              <a:spcBef>
                <a:spcPts val="598"/>
              </a:spcBef>
              <a:buClr>
                <a:srgbClr val="00007d"/>
              </a:buClr>
              <a:buSzPct val="65000"/>
              <a:buFont typeface="Wingdings" charset="2"/>
              <a:buChar char=""/>
            </a:pPr>
            <a:r>
              <a:rPr b="0" lang="en-US" sz="2400" spc="-1" strike="noStrike">
                <a:solidFill>
                  <a:srgbClr val="000000"/>
                </a:solidFill>
                <a:latin typeface="Arial"/>
              </a:rPr>
              <a:t>Cirurgia</a:t>
            </a:r>
            <a:endParaRPr b="0" lang="pt-BR" sz="2400" spc="-1" strike="noStrike">
              <a:solidFill>
                <a:srgbClr val="000000"/>
              </a:solidFill>
              <a:latin typeface="Arial"/>
            </a:endParaRPr>
          </a:p>
          <a:p>
            <a:pPr marL="342720" indent="-342720">
              <a:spcBef>
                <a:spcPts val="799"/>
              </a:spcBef>
              <a:buClr>
                <a:srgbClr val="00007d"/>
              </a:buClr>
              <a:buSzPct val="75000"/>
              <a:buFont typeface="Wingdings" charset="2"/>
              <a:buChar char=""/>
            </a:pPr>
            <a:r>
              <a:rPr b="0" lang="en-US" sz="3200" spc="-1" strike="noStrike">
                <a:solidFill>
                  <a:srgbClr val="000000"/>
                </a:solidFill>
                <a:latin typeface="Arial"/>
              </a:rPr>
              <a:t>Quanto mais cedo o diagnóstico é feito, maiores as chances de se preservar uma boa voz, principalmente em casos de câncer</a:t>
            </a:r>
            <a:endParaRPr b="0" lang="pt-BR" sz="3200" spc="-1" strike="noStrike">
              <a:solidFill>
                <a:srgbClr val="000000"/>
              </a:solidFill>
              <a:latin typeface="Arial"/>
            </a:endParaRPr>
          </a:p>
          <a:p>
            <a:pPr marL="342720" indent="-342720">
              <a:spcBef>
                <a:spcPts val="799"/>
              </a:spcBef>
              <a:buClr>
                <a:srgbClr val="00007d"/>
              </a:buClr>
              <a:buSzPct val="75000"/>
              <a:buFont typeface="Wingdings" charset="2"/>
              <a:buChar char=""/>
            </a:pPr>
            <a:endParaRPr b="0" lang="pt-BR" sz="3200" spc="-1" strike="noStrike">
              <a:solidFill>
                <a:srgbClr val="000000"/>
              </a:solidFill>
              <a:latin typeface="Arial"/>
            </a:endParaRPr>
          </a:p>
        </p:txBody>
      </p:sp>
      <p:pic>
        <p:nvPicPr>
          <p:cNvPr id="244"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CustomShape 1"/>
          <p:cNvSpPr/>
          <p:nvPr/>
        </p:nvSpPr>
        <p:spPr>
          <a:xfrm>
            <a:off x="2008080" y="4508640"/>
            <a:ext cx="6019920" cy="1752480"/>
          </a:xfrm>
          <a:prstGeom prst="rect">
            <a:avLst/>
          </a:prstGeom>
          <a:noFill/>
          <a:ln>
            <a:noFill/>
          </a:ln>
        </p:spPr>
        <p:style>
          <a:lnRef idx="0"/>
          <a:fillRef idx="0"/>
          <a:effectRef idx="0"/>
          <a:fontRef idx="minor"/>
        </p:style>
        <p:txBody>
          <a:bodyPr lIns="90000" rIns="90000" tIns="46800" bIns="46800">
            <a:normAutofit/>
          </a:bodyPr>
          <a:p>
            <a:pPr marL="342720" indent="-342720">
              <a:spcBef>
                <a:spcPts val="848"/>
              </a:spcBef>
            </a:pPr>
            <a:r>
              <a:rPr b="0" lang="en-US" sz="3400" spc="-1" strike="noStrike">
                <a:solidFill>
                  <a:srgbClr val="000000"/>
                </a:solidFill>
                <a:latin typeface="Arial"/>
              </a:rPr>
              <a:t>Que fazer para preservá-la?</a:t>
            </a:r>
            <a:endParaRPr b="0" lang="pt-BR" sz="3400" spc="-1" strike="noStrike">
              <a:solidFill>
                <a:srgbClr val="000000"/>
              </a:solidFill>
              <a:latin typeface="Arial"/>
            </a:endParaRPr>
          </a:p>
        </p:txBody>
      </p:sp>
      <p:sp>
        <p:nvSpPr>
          <p:cNvPr id="246" name="CustomShape 2"/>
          <p:cNvSpPr/>
          <p:nvPr/>
        </p:nvSpPr>
        <p:spPr>
          <a:xfrm>
            <a:off x="1476360" y="1981080"/>
            <a:ext cx="6629400" cy="2210040"/>
          </a:xfrm>
          <a:prstGeom prst="rect">
            <a:avLst/>
          </a:prstGeom>
          <a:noFill/>
          <a:ln>
            <a:noFill/>
          </a:ln>
          <a:effectLst>
            <a:outerShdw dist="17819" dir="2700000">
              <a:srgbClr val="000000"/>
            </a:outerShdw>
          </a:effectLst>
        </p:spPr>
        <p:style>
          <a:lnRef idx="0"/>
          <a:fillRef idx="0"/>
          <a:effectRef idx="0"/>
          <a:fontRef idx="minor"/>
        </p:style>
        <p:txBody>
          <a:bodyPr lIns="90000" rIns="90000" tIns="46800" bIns="46800" anchor="ctr">
            <a:normAutofit/>
          </a:bodyPr>
          <a:p>
            <a:pPr algn="ctr"/>
            <a:r>
              <a:rPr b="0" lang="en-US" sz="5000" spc="-1" strike="noStrike">
                <a:solidFill>
                  <a:srgbClr val="740502"/>
                </a:solidFill>
                <a:latin typeface="Arial"/>
              </a:rPr>
              <a:t>Não tenho nenhum problema com a voz…</a:t>
            </a:r>
            <a:endParaRPr b="0" lang="pt-BR" sz="5000" spc="-1" strike="noStrike">
              <a:solidFill>
                <a:srgbClr val="000000"/>
              </a:solidFill>
              <a:latin typeface="Arial"/>
            </a:endParaRPr>
          </a:p>
        </p:txBody>
      </p:sp>
      <p:pic>
        <p:nvPicPr>
          <p:cNvPr id="247"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TextShape 1"/>
          <p:cNvSpPr txBox="1"/>
          <p:nvPr/>
        </p:nvSpPr>
        <p:spPr>
          <a:xfrm>
            <a:off x="457200" y="2279160"/>
            <a:ext cx="8229600" cy="3886200"/>
          </a:xfrm>
          <a:prstGeom prst="rect">
            <a:avLst/>
          </a:prstGeom>
          <a:noFill/>
          <a:ln>
            <a:noFill/>
          </a:ln>
        </p:spPr>
        <p:txBody>
          <a:bodyPr>
            <a:normAutofit/>
          </a:bodyPr>
          <a:p>
            <a:pPr marL="342720" indent="-342720" algn="ctr">
              <a:spcBef>
                <a:spcPts val="1800"/>
              </a:spcBef>
            </a:pPr>
            <a:r>
              <a:rPr b="0" lang="en-US" sz="7200" spc="-1" strike="noStrike">
                <a:solidFill>
                  <a:srgbClr val="740502"/>
                </a:solidFill>
                <a:latin typeface="Arial"/>
              </a:rPr>
              <a:t>Como cuidar </a:t>
            </a:r>
            <a:br/>
            <a:r>
              <a:rPr b="0" lang="en-US" sz="7200" spc="-1" strike="noStrike">
                <a:solidFill>
                  <a:srgbClr val="740502"/>
                </a:solidFill>
                <a:latin typeface="Arial"/>
              </a:rPr>
              <a:t>da sua voz</a:t>
            </a:r>
            <a:br/>
            <a:r>
              <a:rPr b="0" lang="en-US" sz="7200" spc="-1" strike="noStrike">
                <a:solidFill>
                  <a:srgbClr val="740502"/>
                </a:solidFill>
                <a:latin typeface="Arial"/>
              </a:rPr>
              <a:t>(Higiene vocal)</a:t>
            </a:r>
            <a:endParaRPr b="0" lang="pt-BR" sz="7200" spc="-1" strike="noStrike">
              <a:solidFill>
                <a:srgbClr val="000000"/>
              </a:solidFill>
              <a:latin typeface="Arial"/>
            </a:endParaRPr>
          </a:p>
        </p:txBody>
      </p:sp>
      <p:pic>
        <p:nvPicPr>
          <p:cNvPr id="249"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TextShape 1"/>
          <p:cNvSpPr txBox="1"/>
          <p:nvPr/>
        </p:nvSpPr>
        <p:spPr>
          <a:xfrm>
            <a:off x="457200" y="1484280"/>
            <a:ext cx="8229600" cy="1371600"/>
          </a:xfrm>
          <a:prstGeom prst="rect">
            <a:avLst/>
          </a:prstGeom>
          <a:noFill/>
          <a:ln>
            <a:noFill/>
          </a:ln>
        </p:spPr>
        <p:txBody>
          <a:bodyPr anchor="ctr">
            <a:noAutofit/>
          </a:bodyPr>
          <a:p>
            <a:pPr/>
            <a:r>
              <a:rPr b="0" lang="en-US" sz="4400" spc="-1" strike="noStrike">
                <a:solidFill>
                  <a:srgbClr val="000000"/>
                </a:solidFill>
                <a:latin typeface="Arial"/>
              </a:rPr>
              <a:t>Cuidados com a voz</a:t>
            </a:r>
            <a:br/>
            <a:r>
              <a:rPr b="0" lang="en-US" sz="3600" spc="-1" strike="noStrike">
                <a:solidFill>
                  <a:srgbClr val="000000"/>
                </a:solidFill>
                <a:latin typeface="Arial"/>
              </a:rPr>
              <a:t>Mitos e crendices:</a:t>
            </a:r>
            <a:endParaRPr b="0" lang="pt-BR" sz="3600" spc="-1" strike="noStrike">
              <a:solidFill>
                <a:srgbClr val="000000"/>
              </a:solidFill>
              <a:latin typeface="Arial"/>
            </a:endParaRPr>
          </a:p>
        </p:txBody>
      </p:sp>
      <p:sp>
        <p:nvSpPr>
          <p:cNvPr id="251" name="TextShape 2"/>
          <p:cNvSpPr txBox="1"/>
          <p:nvPr/>
        </p:nvSpPr>
        <p:spPr>
          <a:xfrm>
            <a:off x="914400" y="3213000"/>
            <a:ext cx="7772400" cy="438336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Tomar conhaque é bom para “aquecer” a voz…</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Pigarrear ajuda pois limpa as cordas vocais…</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Cochichar é bom pois poupa a voz…</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Chupar pastilhas é bom para a voz…</a:t>
            </a:r>
            <a:endParaRPr b="0" lang="pt-BR" sz="3200" spc="-1" strike="noStrike">
              <a:solidFill>
                <a:srgbClr val="000000"/>
              </a:solidFill>
              <a:latin typeface="Arial"/>
            </a:endParaRPr>
          </a:p>
        </p:txBody>
      </p:sp>
      <p:pic>
        <p:nvPicPr>
          <p:cNvPr id="252"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Shape 1"/>
          <p:cNvSpPr txBox="1"/>
          <p:nvPr/>
        </p:nvSpPr>
        <p:spPr>
          <a:xfrm>
            <a:off x="590400" y="1336680"/>
            <a:ext cx="8229600" cy="1371600"/>
          </a:xfrm>
          <a:prstGeom prst="rect">
            <a:avLst/>
          </a:prstGeom>
          <a:noFill/>
          <a:ln>
            <a:noFill/>
          </a:ln>
        </p:spPr>
        <p:txBody>
          <a:bodyPr anchor="ctr">
            <a:noAutofit/>
          </a:bodyPr>
          <a:p>
            <a:pPr/>
            <a:r>
              <a:rPr b="0" lang="en-US" sz="4400" spc="-1" strike="noStrike">
                <a:solidFill>
                  <a:srgbClr val="000000"/>
                </a:solidFill>
                <a:latin typeface="Arial"/>
              </a:rPr>
              <a:t>Cuidados com a voz</a:t>
            </a:r>
            <a:br/>
            <a:r>
              <a:rPr b="0" lang="en-US" sz="3600" spc="-1" strike="noStrike">
                <a:solidFill>
                  <a:srgbClr val="000000"/>
                </a:solidFill>
                <a:latin typeface="Arial"/>
              </a:rPr>
              <a:t>O que você não deve fazer:</a:t>
            </a:r>
            <a:endParaRPr b="0" lang="pt-BR" sz="3600" spc="-1" strike="noStrike">
              <a:solidFill>
                <a:srgbClr val="000000"/>
              </a:solidFill>
              <a:latin typeface="Arial"/>
            </a:endParaRPr>
          </a:p>
        </p:txBody>
      </p:sp>
      <p:sp>
        <p:nvSpPr>
          <p:cNvPr id="254" name="CustomShape 2"/>
          <p:cNvSpPr/>
          <p:nvPr/>
        </p:nvSpPr>
        <p:spPr>
          <a:xfrm>
            <a:off x="755640" y="2781360"/>
            <a:ext cx="3705120" cy="3529080"/>
          </a:xfrm>
          <a:prstGeom prst="rect">
            <a:avLst/>
          </a:prstGeom>
          <a:noFill/>
          <a:ln>
            <a:noFill/>
          </a:ln>
        </p:spPr>
        <p:style>
          <a:lnRef idx="0"/>
          <a:fillRef idx="0"/>
          <a:effectRef idx="0"/>
          <a:fontRef idx="minor"/>
        </p:style>
        <p:txBody>
          <a:bodyPr lIns="90000" rIns="90000" tIns="46800" bIns="46800">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Não fumar!!!</a:t>
            </a:r>
            <a:endParaRPr b="0" lang="pt-BR" sz="3200" spc="-1" strike="noStrike">
              <a:solidFill>
                <a:srgbClr val="000000"/>
              </a:solidFill>
              <a:latin typeface="Arial"/>
            </a:endParaRPr>
          </a:p>
          <a:p>
            <a:pPr lvl="2" marL="1143000" indent="-228600">
              <a:spcBef>
                <a:spcPts val="598"/>
              </a:spcBef>
            </a:pPr>
            <a:endParaRPr b="0" lang="pt-BR" sz="3200" spc="-1" strike="noStrike">
              <a:solidFill>
                <a:srgbClr val="000000"/>
              </a:solidFill>
              <a:latin typeface="Arial"/>
            </a:endParaRPr>
          </a:p>
          <a:p>
            <a:pPr marL="342720" indent="-342720">
              <a:spcBef>
                <a:spcPts val="799"/>
              </a:spcBef>
              <a:buClr>
                <a:srgbClr val="00007d"/>
              </a:buClr>
              <a:buSzPct val="75000"/>
              <a:buFont typeface="Wingdings" charset="2"/>
              <a:buChar char=""/>
            </a:pPr>
            <a:endParaRPr b="0" lang="pt-BR" sz="3200" spc="-1" strike="noStrike">
              <a:solidFill>
                <a:srgbClr val="000000"/>
              </a:solidFill>
              <a:latin typeface="Arial"/>
            </a:endParaRPr>
          </a:p>
          <a:p>
            <a:pPr marL="342720" indent="-342720">
              <a:spcBef>
                <a:spcPts val="799"/>
              </a:spcBef>
              <a:buClr>
                <a:srgbClr val="00007d"/>
              </a:buClr>
              <a:buSzPct val="75000"/>
              <a:buFont typeface="Wingdings" charset="2"/>
              <a:buChar char=""/>
            </a:pPr>
            <a:endParaRPr b="0" lang="pt-BR" sz="3200" spc="-1" strike="noStrike">
              <a:solidFill>
                <a:srgbClr val="000000"/>
              </a:solidFill>
              <a:latin typeface="Arial"/>
            </a:endParaRPr>
          </a:p>
          <a:p>
            <a:pPr marL="342720" indent="-342720">
              <a:spcBef>
                <a:spcPts val="799"/>
              </a:spcBef>
              <a:buClr>
                <a:srgbClr val="00007d"/>
              </a:buClr>
              <a:buSzPct val="75000"/>
              <a:buFont typeface="Wingdings" charset="2"/>
              <a:buChar char=""/>
            </a:pPr>
            <a:endParaRPr b="0" lang="pt-BR" sz="3200" spc="-1" strike="noStrike">
              <a:solidFill>
                <a:srgbClr val="000000"/>
              </a:solidFill>
              <a:latin typeface="Arial"/>
            </a:endParaRPr>
          </a:p>
          <a:p>
            <a:pPr marL="342720" indent="-342720">
              <a:spcBef>
                <a:spcPts val="799"/>
              </a:spcBef>
            </a:pPr>
            <a:endParaRPr b="0" lang="pt-BR" sz="3200" spc="-1" strike="noStrike">
              <a:solidFill>
                <a:srgbClr val="000000"/>
              </a:solidFill>
              <a:latin typeface="Arial"/>
            </a:endParaRPr>
          </a:p>
        </p:txBody>
      </p:sp>
      <p:pic>
        <p:nvPicPr>
          <p:cNvPr id="255" name="Picture 8" descr="HEALT023"/>
          <p:cNvPicPr/>
          <p:nvPr/>
        </p:nvPicPr>
        <p:blipFill>
          <a:blip r:embed="rId1"/>
          <a:stretch/>
        </p:blipFill>
        <p:spPr>
          <a:xfrm>
            <a:off x="5003640" y="3894120"/>
            <a:ext cx="2695680" cy="2847960"/>
          </a:xfrm>
          <a:prstGeom prst="rect">
            <a:avLst/>
          </a:prstGeom>
          <a:ln>
            <a:noFill/>
          </a:ln>
        </p:spPr>
      </p:pic>
      <p:pic>
        <p:nvPicPr>
          <p:cNvPr id="256" name="Picture 9" descr="HEALT024"/>
          <p:cNvPicPr/>
          <p:nvPr/>
        </p:nvPicPr>
        <p:blipFill>
          <a:blip r:embed="rId2"/>
          <a:stretch/>
        </p:blipFill>
        <p:spPr>
          <a:xfrm>
            <a:off x="1476360" y="4305240"/>
            <a:ext cx="2514600" cy="1787760"/>
          </a:xfrm>
          <a:prstGeom prst="rect">
            <a:avLst/>
          </a:prstGeom>
          <a:ln>
            <a:noFill/>
          </a:ln>
        </p:spPr>
      </p:pic>
      <p:sp>
        <p:nvSpPr>
          <p:cNvPr id="257" name="CustomShape 3"/>
          <p:cNvSpPr/>
          <p:nvPr/>
        </p:nvSpPr>
        <p:spPr>
          <a:xfrm>
            <a:off x="4859280" y="2711520"/>
            <a:ext cx="3527640" cy="1810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spcBef>
                <a:spcPts val="799"/>
              </a:spcBef>
              <a:buClr>
                <a:srgbClr val="740502"/>
              </a:buClr>
              <a:buSzPct val="75000"/>
              <a:buFont typeface="Wingdings" charset="2"/>
              <a:buChar char=""/>
            </a:pPr>
            <a:r>
              <a:rPr b="0" lang="en-US" sz="3200" spc="-1" strike="noStrike">
                <a:solidFill>
                  <a:srgbClr val="000000"/>
                </a:solidFill>
                <a:latin typeface="Arial"/>
              </a:rPr>
              <a:t> </a:t>
            </a:r>
            <a:r>
              <a:rPr b="0" lang="en-US" sz="3200" spc="-1" strike="noStrike">
                <a:solidFill>
                  <a:srgbClr val="000000"/>
                </a:solidFill>
                <a:latin typeface="Arial"/>
              </a:rPr>
              <a:t>Não consumir álcool em excesso</a:t>
            </a:r>
            <a:endParaRPr b="0" lang="pt-BR" sz="3200" spc="-1" strike="noStrike">
              <a:solidFill>
                <a:srgbClr val="000000"/>
              </a:solidFill>
              <a:latin typeface="Arial"/>
            </a:endParaRPr>
          </a:p>
          <a:p>
            <a:pPr>
              <a:spcBef>
                <a:spcPts val="1998"/>
              </a:spcBef>
            </a:pPr>
            <a:endParaRPr b="0" lang="pt-BR" sz="3200" spc="-1" strike="noStrike">
              <a:solidFill>
                <a:srgbClr val="000000"/>
              </a:solidFill>
              <a:latin typeface="Arial"/>
            </a:endParaRPr>
          </a:p>
        </p:txBody>
      </p:sp>
      <p:pic>
        <p:nvPicPr>
          <p:cNvPr id="258"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611280" y="2925360"/>
            <a:ext cx="7162560" cy="453564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Não gritar</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Não pigarrear ou tossir </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Não falar em demasia </a:t>
            </a:r>
            <a:endParaRPr b="0" lang="pt-BR" sz="32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em ambientes:</a:t>
            </a:r>
            <a:endParaRPr b="0" lang="pt-BR" sz="28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de fumantes </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com muita poeira, mofo e cheiros fortes</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barulhentos ou abertos</a:t>
            </a:r>
            <a:endParaRPr b="0" lang="pt-BR" sz="2400" spc="-1" strike="noStrike">
              <a:solidFill>
                <a:srgbClr val="000000"/>
              </a:solidFill>
              <a:latin typeface="Arial"/>
            </a:endParaRPr>
          </a:p>
        </p:txBody>
      </p:sp>
      <p:pic>
        <p:nvPicPr>
          <p:cNvPr id="260" name="Picture 6" descr="grito gol"/>
          <p:cNvPicPr/>
          <p:nvPr/>
        </p:nvPicPr>
        <p:blipFill>
          <a:blip r:embed="rId1"/>
          <a:stretch/>
        </p:blipFill>
        <p:spPr>
          <a:xfrm>
            <a:off x="5638680" y="3095640"/>
            <a:ext cx="3200400" cy="2133720"/>
          </a:xfrm>
          <a:prstGeom prst="rect">
            <a:avLst/>
          </a:prstGeom>
          <a:ln>
            <a:noFill/>
          </a:ln>
        </p:spPr>
      </p:pic>
      <p:sp>
        <p:nvSpPr>
          <p:cNvPr id="261" name="TextShape 2"/>
          <p:cNvSpPr txBox="1"/>
          <p:nvPr/>
        </p:nvSpPr>
        <p:spPr>
          <a:xfrm>
            <a:off x="539640" y="1574640"/>
            <a:ext cx="8229600" cy="990720"/>
          </a:xfrm>
          <a:prstGeom prst="rect">
            <a:avLst/>
          </a:prstGeom>
          <a:noFill/>
          <a:ln>
            <a:noFill/>
          </a:ln>
        </p:spPr>
        <p:txBody>
          <a:bodyPr anchor="ctr">
            <a:noAutofit/>
          </a:bodyPr>
          <a:p>
            <a:pPr/>
            <a:r>
              <a:rPr b="0" lang="en-US" sz="4400" spc="-1" strike="noStrike">
                <a:solidFill>
                  <a:srgbClr val="000000"/>
                </a:solidFill>
                <a:latin typeface="Arial"/>
              </a:rPr>
              <a:t>Cuidados com a voz</a:t>
            </a:r>
            <a:br/>
            <a:r>
              <a:rPr b="0" lang="en-US" sz="4400" spc="-1" strike="noStrike">
                <a:solidFill>
                  <a:srgbClr val="000000"/>
                </a:solidFill>
                <a:latin typeface="Arial"/>
              </a:rPr>
              <a:t>O que você não deve fazer:</a:t>
            </a:r>
            <a:endParaRPr b="0" lang="pt-BR" sz="4400" spc="-1" strike="noStrike">
              <a:solidFill>
                <a:srgbClr val="000000"/>
              </a:solidFill>
              <a:latin typeface="Arial"/>
            </a:endParaRPr>
          </a:p>
        </p:txBody>
      </p:sp>
      <p:pic>
        <p:nvPicPr>
          <p:cNvPr id="262"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extShape 1"/>
          <p:cNvSpPr txBox="1"/>
          <p:nvPr/>
        </p:nvSpPr>
        <p:spPr>
          <a:xfrm>
            <a:off x="900000" y="1573200"/>
            <a:ext cx="8229600" cy="990720"/>
          </a:xfrm>
          <a:prstGeom prst="rect">
            <a:avLst/>
          </a:prstGeom>
          <a:noFill/>
          <a:ln>
            <a:noFill/>
          </a:ln>
        </p:spPr>
        <p:txBody>
          <a:bodyPr anchor="ctr">
            <a:noAutofit/>
          </a:bodyPr>
          <a:p>
            <a:pPr/>
            <a:r>
              <a:rPr b="0" lang="en-US" sz="4400" spc="-1" strike="noStrike">
                <a:solidFill>
                  <a:srgbClr val="000000"/>
                </a:solidFill>
                <a:latin typeface="Arial"/>
              </a:rPr>
              <a:t>Cuidados com a voz</a:t>
            </a:r>
            <a:br/>
            <a:r>
              <a:rPr b="0" lang="en-US" sz="4400" spc="-1" strike="noStrike">
                <a:solidFill>
                  <a:srgbClr val="000000"/>
                </a:solidFill>
                <a:latin typeface="Arial"/>
              </a:rPr>
              <a:t>O que você não deve fazer:</a:t>
            </a:r>
            <a:endParaRPr b="0" lang="pt-BR" sz="4400" spc="-1" strike="noStrike">
              <a:solidFill>
                <a:srgbClr val="000000"/>
              </a:solidFill>
              <a:latin typeface="Arial"/>
            </a:endParaRPr>
          </a:p>
        </p:txBody>
      </p:sp>
      <p:sp>
        <p:nvSpPr>
          <p:cNvPr id="264" name="TextShape 2"/>
          <p:cNvSpPr txBox="1"/>
          <p:nvPr/>
        </p:nvSpPr>
        <p:spPr>
          <a:xfrm>
            <a:off x="611280" y="3574800"/>
            <a:ext cx="7580160" cy="388620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Não forçar a voz:</a:t>
            </a:r>
            <a:endParaRPr b="0" lang="pt-BR" sz="32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quando gripado</a:t>
            </a:r>
            <a:endParaRPr b="0" lang="pt-BR" sz="28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em período pré-menstrual</a:t>
            </a:r>
            <a:endParaRPr b="0" lang="pt-BR" sz="28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após ingerir grandes quantidades de aspirinas, calmantes ou diuréticos</a:t>
            </a:r>
            <a:endParaRPr b="0" lang="pt-BR" sz="2800" spc="-1" strike="noStrike">
              <a:solidFill>
                <a:srgbClr val="000000"/>
              </a:solidFill>
              <a:latin typeface="Arial"/>
            </a:endParaRPr>
          </a:p>
        </p:txBody>
      </p:sp>
      <p:pic>
        <p:nvPicPr>
          <p:cNvPr id="265" name="Picture 6" descr="HEALT007"/>
          <p:cNvPicPr/>
          <p:nvPr/>
        </p:nvPicPr>
        <p:blipFill>
          <a:blip r:embed="rId1"/>
          <a:stretch/>
        </p:blipFill>
        <p:spPr>
          <a:xfrm>
            <a:off x="6324480" y="2927520"/>
            <a:ext cx="2362320" cy="2228760"/>
          </a:xfrm>
          <a:prstGeom prst="rect">
            <a:avLst/>
          </a:prstGeom>
          <a:ln>
            <a:noFill/>
          </a:ln>
        </p:spPr>
      </p:pic>
      <p:pic>
        <p:nvPicPr>
          <p:cNvPr id="266" name="Picture 7" descr="MEDSP007"/>
          <p:cNvPicPr/>
          <p:nvPr/>
        </p:nvPicPr>
        <p:blipFill>
          <a:blip r:embed="rId2"/>
          <a:stretch/>
        </p:blipFill>
        <p:spPr>
          <a:xfrm>
            <a:off x="7238880" y="5732640"/>
            <a:ext cx="1357560" cy="1006200"/>
          </a:xfrm>
          <a:prstGeom prst="rect">
            <a:avLst/>
          </a:prstGeom>
          <a:ln>
            <a:noFill/>
          </a:ln>
        </p:spPr>
      </p:pic>
      <p:pic>
        <p:nvPicPr>
          <p:cNvPr id="267"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Shape 1"/>
          <p:cNvSpPr txBox="1"/>
          <p:nvPr/>
        </p:nvSpPr>
        <p:spPr>
          <a:xfrm>
            <a:off x="611280" y="1646280"/>
            <a:ext cx="8229600" cy="990720"/>
          </a:xfrm>
          <a:prstGeom prst="rect">
            <a:avLst/>
          </a:prstGeom>
          <a:noFill/>
          <a:ln>
            <a:noFill/>
          </a:ln>
        </p:spPr>
        <p:txBody>
          <a:bodyPr anchor="ctr">
            <a:noAutofit/>
          </a:bodyPr>
          <a:p>
            <a:pPr/>
            <a:r>
              <a:rPr b="0" lang="en-US" sz="4400" spc="-1" strike="noStrike">
                <a:solidFill>
                  <a:srgbClr val="000000"/>
                </a:solidFill>
                <a:latin typeface="Arial"/>
              </a:rPr>
              <a:t>Cuidados com a voz</a:t>
            </a:r>
            <a:br/>
            <a:r>
              <a:rPr b="0" lang="en-US" sz="4400" spc="-1" strike="noStrike">
                <a:solidFill>
                  <a:srgbClr val="000000"/>
                </a:solidFill>
                <a:latin typeface="Arial"/>
              </a:rPr>
              <a:t>O que evitar:</a:t>
            </a:r>
            <a:endParaRPr b="0" lang="pt-BR" sz="4400" spc="-1" strike="noStrike">
              <a:solidFill>
                <a:srgbClr val="000000"/>
              </a:solidFill>
              <a:latin typeface="Arial"/>
            </a:endParaRPr>
          </a:p>
        </p:txBody>
      </p:sp>
      <p:sp>
        <p:nvSpPr>
          <p:cNvPr id="269" name="TextShape 2"/>
          <p:cNvSpPr txBox="1"/>
          <p:nvPr/>
        </p:nvSpPr>
        <p:spPr>
          <a:xfrm>
            <a:off x="394920" y="3406320"/>
            <a:ext cx="7924680" cy="4343400"/>
          </a:xfrm>
          <a:prstGeom prst="rect">
            <a:avLst/>
          </a:prstGeom>
          <a:noFill/>
          <a:ln>
            <a:noFill/>
          </a:ln>
        </p:spPr>
        <p:txBody>
          <a:bodyPr>
            <a:normAutofit/>
          </a:bodyPr>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Evitar alimentos:</a:t>
            </a:r>
            <a:endParaRPr b="0" lang="pt-BR" sz="32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 </a:t>
            </a:r>
            <a:r>
              <a:rPr b="0" lang="en-US" sz="2800" spc="-1" strike="noStrike">
                <a:solidFill>
                  <a:srgbClr val="000000"/>
                </a:solidFill>
                <a:latin typeface="Arial"/>
              </a:rPr>
              <a:t>derivados do leite </a:t>
            </a:r>
            <a:endParaRPr b="0" lang="pt-BR" sz="28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 </a:t>
            </a:r>
            <a:r>
              <a:rPr b="0" lang="en-US" sz="2800" spc="-1" strike="noStrike">
                <a:solidFill>
                  <a:srgbClr val="000000"/>
                </a:solidFill>
                <a:latin typeface="Arial"/>
              </a:rPr>
              <a:t>achocolatados</a:t>
            </a:r>
            <a:endParaRPr b="0" lang="pt-BR" sz="2800" spc="-1" strike="noStrike">
              <a:solidFill>
                <a:srgbClr val="000000"/>
              </a:solidFill>
              <a:latin typeface="Arial"/>
            </a:endParaRPr>
          </a:p>
          <a:p>
            <a:pPr lvl="1" marL="742680" indent="-285480">
              <a:spcBef>
                <a:spcPts val="697"/>
              </a:spcBef>
              <a:buClr>
                <a:srgbClr val="740502"/>
              </a:buClr>
              <a:buSzPct val="80000"/>
              <a:buFont typeface="Wingdings" charset="2"/>
              <a:buChar char=""/>
            </a:pPr>
            <a:r>
              <a:rPr b="0" lang="en-US" sz="2800" spc="-1" strike="noStrike">
                <a:solidFill>
                  <a:srgbClr val="000000"/>
                </a:solidFill>
                <a:latin typeface="Arial"/>
              </a:rPr>
              <a:t> </a:t>
            </a:r>
            <a:r>
              <a:rPr b="0" lang="en-US" sz="2800" spc="-1" strike="noStrike">
                <a:solidFill>
                  <a:srgbClr val="000000"/>
                </a:solidFill>
                <a:latin typeface="Arial"/>
              </a:rPr>
              <a:t>que causem azia e má-digestão</a:t>
            </a:r>
            <a:endParaRPr b="0" lang="pt-BR" sz="28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alimentos muito apimentados / gordurosos</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café</a:t>
            </a:r>
            <a:endParaRPr b="0" lang="pt-BR" sz="2400" spc="-1" strike="noStrike">
              <a:solidFill>
                <a:srgbClr val="000000"/>
              </a:solidFill>
              <a:latin typeface="Arial"/>
            </a:endParaRPr>
          </a:p>
          <a:p>
            <a:pPr lvl="2" marL="1143000" indent="-228600">
              <a:spcBef>
                <a:spcPts val="598"/>
              </a:spcBef>
              <a:buClr>
                <a:srgbClr val="740502"/>
              </a:buClr>
              <a:buSzPct val="65000"/>
              <a:buFont typeface="Wingdings" charset="2"/>
              <a:buChar char=""/>
            </a:pPr>
            <a:r>
              <a:rPr b="0" lang="en-US" sz="2400" spc="-1" strike="noStrike">
                <a:solidFill>
                  <a:srgbClr val="000000"/>
                </a:solidFill>
                <a:latin typeface="Arial"/>
              </a:rPr>
              <a:t>…</a:t>
            </a:r>
            <a:endParaRPr b="0" lang="pt-BR" sz="2400" spc="-1" strike="noStrike">
              <a:solidFill>
                <a:srgbClr val="000000"/>
              </a:solidFill>
              <a:latin typeface="Arial"/>
            </a:endParaRPr>
          </a:p>
        </p:txBody>
      </p:sp>
      <p:pic>
        <p:nvPicPr>
          <p:cNvPr id="270" name="Picture 6" descr="vaca"/>
          <p:cNvPicPr/>
          <p:nvPr/>
        </p:nvPicPr>
        <p:blipFill>
          <a:blip r:embed="rId1"/>
          <a:stretch/>
        </p:blipFill>
        <p:spPr>
          <a:xfrm>
            <a:off x="6746760" y="2236680"/>
            <a:ext cx="2362320" cy="2705040"/>
          </a:xfrm>
          <a:prstGeom prst="rect">
            <a:avLst/>
          </a:prstGeom>
          <a:ln>
            <a:noFill/>
          </a:ln>
        </p:spPr>
      </p:pic>
      <p:sp>
        <p:nvSpPr>
          <p:cNvPr id="271" name="CustomShape 3"/>
          <p:cNvSpPr/>
          <p:nvPr/>
        </p:nvSpPr>
        <p:spPr>
          <a:xfrm>
            <a:off x="4500720" y="3933720"/>
            <a:ext cx="2743200" cy="947160"/>
          </a:xfrm>
          <a:prstGeom prst="rect">
            <a:avLst/>
          </a:prstGeom>
          <a:noFill/>
          <a:ln>
            <a:noFill/>
          </a:ln>
        </p:spPr>
        <p:style>
          <a:lnRef idx="0"/>
          <a:fillRef idx="0"/>
          <a:effectRef idx="0"/>
          <a:fontRef idx="minor"/>
        </p:style>
        <p:txBody>
          <a:bodyPr lIns="90000" rIns="90000" tIns="46800" bIns="46800">
            <a:spAutoFit/>
          </a:bodyPr>
          <a:p>
            <a:pPr/>
            <a:r>
              <a:rPr b="0" lang="en-US" sz="2800" spc="-1" strike="noStrike">
                <a:solidFill>
                  <a:srgbClr val="000000"/>
                </a:solidFill>
                <a:latin typeface="Arial"/>
              </a:rPr>
              <a:t>antes do uso intenso da voz</a:t>
            </a:r>
            <a:endParaRPr b="0" lang="pt-BR" sz="2800" spc="-1" strike="noStrike">
              <a:solidFill>
                <a:srgbClr val="000000"/>
              </a:solidFill>
              <a:latin typeface="Arial"/>
            </a:endParaRPr>
          </a:p>
        </p:txBody>
      </p:sp>
      <p:sp>
        <p:nvSpPr>
          <p:cNvPr id="272" name="CustomShape 4"/>
          <p:cNvSpPr/>
          <p:nvPr/>
        </p:nvSpPr>
        <p:spPr>
          <a:xfrm>
            <a:off x="4275000" y="3882960"/>
            <a:ext cx="152640" cy="914400"/>
          </a:xfrm>
          <a:custGeom>
            <a:avLst/>
            <a:gdLst/>
            <a:ahLst/>
            <a:rect l="0" t="0" r="r" b="b"/>
            <a:pathLst>
              <a:path w="426" h="2542">
                <a:moveTo>
                  <a:pt x="0" y="0"/>
                </a:moveTo>
                <a:cubicBezTo>
                  <a:pt x="106" y="0"/>
                  <a:pt x="212" y="105"/>
                  <a:pt x="212" y="211"/>
                </a:cubicBezTo>
                <a:lnTo>
                  <a:pt x="212" y="1058"/>
                </a:lnTo>
                <a:cubicBezTo>
                  <a:pt x="212" y="1164"/>
                  <a:pt x="318" y="1270"/>
                  <a:pt x="425" y="1270"/>
                </a:cubicBezTo>
                <a:cubicBezTo>
                  <a:pt x="318" y="1270"/>
                  <a:pt x="212" y="1376"/>
                  <a:pt x="212" y="1482"/>
                </a:cubicBezTo>
                <a:lnTo>
                  <a:pt x="212" y="2329"/>
                </a:lnTo>
                <a:cubicBezTo>
                  <a:pt x="212" y="2435"/>
                  <a:pt x="106" y="2541"/>
                  <a:pt x="0" y="2541"/>
                </a:cubicBezTo>
              </a:path>
            </a:pathLst>
          </a:custGeom>
          <a:noFill/>
          <a:ln w="19080">
            <a:solidFill>
              <a:srgbClr val="000000"/>
            </a:solidFill>
            <a:miter/>
          </a:ln>
        </p:spPr>
        <p:style>
          <a:lnRef idx="0"/>
          <a:fillRef idx="0"/>
          <a:effectRef idx="0"/>
          <a:fontRef idx="minor"/>
        </p:style>
      </p:sp>
      <p:pic>
        <p:nvPicPr>
          <p:cNvPr id="273"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179280" y="1336680"/>
            <a:ext cx="8229600" cy="1371600"/>
          </a:xfrm>
          <a:prstGeom prst="rect">
            <a:avLst/>
          </a:prstGeom>
          <a:noFill/>
          <a:ln>
            <a:noFill/>
          </a:ln>
        </p:spPr>
        <p:txBody>
          <a:bodyPr anchor="ctr">
            <a:noAutofit/>
          </a:bodyPr>
          <a:p>
            <a:pPr/>
            <a:r>
              <a:rPr b="0" lang="en-US" sz="4400" spc="-1" strike="noStrike">
                <a:solidFill>
                  <a:srgbClr val="000000"/>
                </a:solidFill>
                <a:latin typeface="Arial"/>
              </a:rPr>
              <a:t>Você já se imaginou sem voz?</a:t>
            </a:r>
            <a:endParaRPr b="0" lang="pt-BR" sz="4400" spc="-1" strike="noStrike">
              <a:solidFill>
                <a:srgbClr val="000000"/>
              </a:solidFill>
              <a:latin typeface="Arial"/>
            </a:endParaRPr>
          </a:p>
        </p:txBody>
      </p:sp>
      <p:pic>
        <p:nvPicPr>
          <p:cNvPr id="119" name="Picture 4" descr="CBIRD061"/>
          <p:cNvPicPr/>
          <p:nvPr/>
        </p:nvPicPr>
        <p:blipFill>
          <a:blip r:embed="rId1"/>
          <a:stretch/>
        </p:blipFill>
        <p:spPr>
          <a:xfrm>
            <a:off x="2468520" y="2567160"/>
            <a:ext cx="4206960" cy="3886200"/>
          </a:xfrm>
          <a:prstGeom prst="rect">
            <a:avLst/>
          </a:prstGeom>
          <a:ln>
            <a:noFill/>
          </a:ln>
        </p:spPr>
      </p:pic>
      <p:pic>
        <p:nvPicPr>
          <p:cNvPr id="120"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TextShape 1"/>
          <p:cNvSpPr txBox="1"/>
          <p:nvPr/>
        </p:nvSpPr>
        <p:spPr>
          <a:xfrm>
            <a:off x="826920" y="1717560"/>
            <a:ext cx="8229600" cy="990720"/>
          </a:xfrm>
          <a:prstGeom prst="rect">
            <a:avLst/>
          </a:prstGeom>
          <a:noFill/>
          <a:ln>
            <a:noFill/>
          </a:ln>
        </p:spPr>
        <p:txBody>
          <a:bodyPr anchor="ctr">
            <a:noAutofit/>
          </a:bodyPr>
          <a:p>
            <a:pPr/>
            <a:r>
              <a:rPr b="0" lang="en-US" sz="4400" spc="-1" strike="noStrike">
                <a:solidFill>
                  <a:srgbClr val="000000"/>
                </a:solidFill>
                <a:latin typeface="Arial"/>
              </a:rPr>
              <a:t>Cuidados com a voz</a:t>
            </a:r>
            <a:br/>
            <a:r>
              <a:rPr b="0" lang="en-US" sz="4400" spc="-1" strike="noStrike">
                <a:solidFill>
                  <a:srgbClr val="000000"/>
                </a:solidFill>
                <a:latin typeface="Arial"/>
              </a:rPr>
              <a:t>O que é bom:</a:t>
            </a:r>
            <a:endParaRPr b="0" lang="pt-BR" sz="4400" spc="-1" strike="noStrike">
              <a:solidFill>
                <a:srgbClr val="000000"/>
              </a:solidFill>
              <a:latin typeface="Arial"/>
            </a:endParaRPr>
          </a:p>
        </p:txBody>
      </p:sp>
      <p:sp>
        <p:nvSpPr>
          <p:cNvPr id="275" name="TextShape 2"/>
          <p:cNvSpPr txBox="1"/>
          <p:nvPr/>
        </p:nvSpPr>
        <p:spPr>
          <a:xfrm>
            <a:off x="914400" y="3214440"/>
            <a:ext cx="7772400" cy="3886200"/>
          </a:xfrm>
          <a:prstGeom prst="rect">
            <a:avLst/>
          </a:prstGeom>
          <a:noFill/>
          <a:ln>
            <a:noFill/>
          </a:ln>
        </p:spPr>
        <p:txBody>
          <a:bodyPr>
            <a:normAutofit/>
          </a:bodyPr>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Articular bem as palavras </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Falar pausadamente, “tomando” ar entre as falas</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Descansar a voz (fazer momentos de repouso vocal)</a:t>
            </a:r>
            <a:endParaRPr b="0" lang="pt-BR" sz="32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endParaRPr b="0" lang="pt-BR" sz="3200" spc="-1" strike="noStrike">
              <a:solidFill>
                <a:srgbClr val="000000"/>
              </a:solidFill>
              <a:latin typeface="Arial"/>
            </a:endParaRPr>
          </a:p>
        </p:txBody>
      </p:sp>
      <p:pic>
        <p:nvPicPr>
          <p:cNvPr id="276" name="Picture 6" descr="logo da Campanha da Voz"/>
          <p:cNvPicPr/>
          <p:nvPr/>
        </p:nvPicPr>
        <p:blipFill>
          <a:blip r:embed="rId1"/>
          <a:stretch/>
        </p:blipFill>
        <p:spPr>
          <a:xfrm>
            <a:off x="7812000" y="1050840"/>
            <a:ext cx="1128960" cy="1116000"/>
          </a:xfrm>
          <a:prstGeom prst="rect">
            <a:avLst/>
          </a:prstGeom>
          <a:ln>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TextShape 1"/>
          <p:cNvSpPr txBox="1"/>
          <p:nvPr/>
        </p:nvSpPr>
        <p:spPr>
          <a:xfrm>
            <a:off x="324000" y="1717560"/>
            <a:ext cx="8229600" cy="990720"/>
          </a:xfrm>
          <a:prstGeom prst="rect">
            <a:avLst/>
          </a:prstGeom>
          <a:noFill/>
          <a:ln>
            <a:noFill/>
          </a:ln>
        </p:spPr>
        <p:txBody>
          <a:bodyPr anchor="ctr">
            <a:noAutofit/>
          </a:bodyPr>
          <a:p>
            <a:pPr/>
            <a:r>
              <a:rPr b="0" lang="en-US" sz="4200" spc="-1" strike="noStrike">
                <a:solidFill>
                  <a:srgbClr val="000000"/>
                </a:solidFill>
                <a:latin typeface="Arial"/>
              </a:rPr>
              <a:t>Cuidados com a voz</a:t>
            </a:r>
            <a:br/>
            <a:r>
              <a:rPr b="0" lang="en-US" sz="4200" spc="-1" strike="noStrike">
                <a:solidFill>
                  <a:srgbClr val="000000"/>
                </a:solidFill>
                <a:latin typeface="Arial"/>
              </a:rPr>
              <a:t>O que é bom:</a:t>
            </a:r>
            <a:endParaRPr b="0" lang="pt-BR" sz="4200" spc="-1" strike="noStrike">
              <a:solidFill>
                <a:srgbClr val="000000"/>
              </a:solidFill>
              <a:latin typeface="Arial"/>
            </a:endParaRPr>
          </a:p>
        </p:txBody>
      </p:sp>
      <p:sp>
        <p:nvSpPr>
          <p:cNvPr id="278" name="TextShape 2"/>
          <p:cNvSpPr txBox="1"/>
          <p:nvPr/>
        </p:nvSpPr>
        <p:spPr>
          <a:xfrm>
            <a:off x="990360" y="3028680"/>
            <a:ext cx="5065560" cy="4647960"/>
          </a:xfrm>
          <a:prstGeom prst="rect">
            <a:avLst/>
          </a:prstGeom>
          <a:noFill/>
          <a:ln>
            <a:noFill/>
          </a:ln>
        </p:spPr>
        <p:txBody>
          <a:bodyPr>
            <a:normAutofit/>
          </a:bodyPr>
          <a:p>
            <a:pPr marL="342720" indent="-342720">
              <a:spcBef>
                <a:spcPts val="649"/>
              </a:spcBef>
              <a:buClr>
                <a:srgbClr val="740502"/>
              </a:buClr>
              <a:buSzPct val="75000"/>
              <a:buFont typeface="Wingdings" charset="2"/>
              <a:buChar char=""/>
            </a:pPr>
            <a:r>
              <a:rPr b="0" lang="en-US" sz="2600" spc="-1" strike="noStrike">
                <a:solidFill>
                  <a:srgbClr val="000000"/>
                </a:solidFill>
                <a:latin typeface="Arial"/>
              </a:rPr>
              <a:t>Ingerir muito líquido em temperatura ambiente </a:t>
            </a:r>
            <a:endParaRPr b="0" lang="pt-BR" sz="2600" spc="-1" strike="noStrike">
              <a:solidFill>
                <a:srgbClr val="000000"/>
              </a:solidFill>
              <a:latin typeface="Arial"/>
            </a:endParaRPr>
          </a:p>
          <a:p>
            <a:pPr marL="342720" indent="-342720">
              <a:spcBef>
                <a:spcPts val="649"/>
              </a:spcBef>
              <a:buClr>
                <a:srgbClr val="740502"/>
              </a:buClr>
              <a:buSzPct val="75000"/>
              <a:buFont typeface="Wingdings" charset="2"/>
              <a:buChar char=""/>
            </a:pPr>
            <a:r>
              <a:rPr b="0" lang="en-US" sz="2600" spc="-1" strike="noStrike">
                <a:solidFill>
                  <a:srgbClr val="000000"/>
                </a:solidFill>
                <a:latin typeface="Arial"/>
              </a:rPr>
              <a:t>	</a:t>
            </a:r>
            <a:r>
              <a:rPr b="0" lang="en-US" sz="2600" spc="-1" strike="noStrike">
                <a:solidFill>
                  <a:srgbClr val="000000"/>
                </a:solidFill>
                <a:latin typeface="Arial"/>
              </a:rPr>
              <a:t>(1,5~2 litros/dia)</a:t>
            </a:r>
            <a:endParaRPr b="0" lang="pt-BR" sz="2600" spc="-1" strike="noStrike">
              <a:solidFill>
                <a:srgbClr val="000000"/>
              </a:solidFill>
              <a:latin typeface="Arial"/>
            </a:endParaRPr>
          </a:p>
          <a:p>
            <a:pPr marL="342720" indent="-342720">
              <a:spcBef>
                <a:spcPts val="649"/>
              </a:spcBef>
              <a:buClr>
                <a:srgbClr val="740502"/>
              </a:buClr>
              <a:buSzPct val="75000"/>
              <a:buFont typeface="Wingdings" charset="2"/>
              <a:buChar char=""/>
            </a:pPr>
            <a:endParaRPr b="0" lang="pt-BR" sz="2600" spc="-1" strike="noStrike">
              <a:solidFill>
                <a:srgbClr val="000000"/>
              </a:solidFill>
              <a:latin typeface="Arial"/>
            </a:endParaRPr>
          </a:p>
          <a:p>
            <a:pPr marL="342720" indent="-342720">
              <a:spcBef>
                <a:spcPts val="649"/>
              </a:spcBef>
              <a:buClr>
                <a:srgbClr val="740502"/>
              </a:buClr>
              <a:buSzPct val="75000"/>
              <a:buFont typeface="Wingdings" charset="2"/>
              <a:buChar char=""/>
            </a:pPr>
            <a:r>
              <a:rPr b="0" lang="en-US" sz="2600" spc="-1" strike="noStrike">
                <a:solidFill>
                  <a:srgbClr val="000000"/>
                </a:solidFill>
                <a:latin typeface="Arial"/>
              </a:rPr>
              <a:t>Cuidar da saúde geral: </a:t>
            </a:r>
            <a:endParaRPr b="0" lang="pt-BR" sz="2600" spc="-1" strike="noStrike">
              <a:solidFill>
                <a:srgbClr val="000000"/>
              </a:solidFill>
              <a:latin typeface="Arial"/>
            </a:endParaRPr>
          </a:p>
          <a:p>
            <a:pPr lvl="1" marL="742680" indent="-285480">
              <a:spcBef>
                <a:spcPts val="649"/>
              </a:spcBef>
              <a:buClr>
                <a:srgbClr val="740502"/>
              </a:buClr>
              <a:buSzPct val="80000"/>
              <a:buFont typeface="Wingdings" charset="2"/>
              <a:buChar char=""/>
            </a:pPr>
            <a:r>
              <a:rPr b="0" lang="en-US" sz="2600" spc="-1" strike="noStrike">
                <a:solidFill>
                  <a:srgbClr val="000000"/>
                </a:solidFill>
                <a:latin typeface="Arial"/>
              </a:rPr>
              <a:t>sono</a:t>
            </a:r>
            <a:endParaRPr b="0" lang="pt-BR" sz="2600" spc="-1" strike="noStrike">
              <a:solidFill>
                <a:srgbClr val="000000"/>
              </a:solidFill>
              <a:latin typeface="Arial"/>
            </a:endParaRPr>
          </a:p>
          <a:p>
            <a:pPr lvl="1" marL="742680" indent="-285480">
              <a:spcBef>
                <a:spcPts val="649"/>
              </a:spcBef>
              <a:buClr>
                <a:srgbClr val="740502"/>
              </a:buClr>
              <a:buSzPct val="80000"/>
              <a:buFont typeface="Wingdings" charset="2"/>
              <a:buChar char=""/>
            </a:pPr>
            <a:r>
              <a:rPr b="0" lang="en-US" sz="2600" spc="-1" strike="noStrike">
                <a:solidFill>
                  <a:srgbClr val="000000"/>
                </a:solidFill>
                <a:latin typeface="Arial"/>
              </a:rPr>
              <a:t>alimentação</a:t>
            </a:r>
            <a:endParaRPr b="0" lang="pt-BR" sz="2600" spc="-1" strike="noStrike">
              <a:solidFill>
                <a:srgbClr val="000000"/>
              </a:solidFill>
              <a:latin typeface="Arial"/>
            </a:endParaRPr>
          </a:p>
          <a:p>
            <a:pPr lvl="1" marL="742680" indent="-285480">
              <a:spcBef>
                <a:spcPts val="649"/>
              </a:spcBef>
              <a:buClr>
                <a:srgbClr val="740502"/>
              </a:buClr>
              <a:buSzPct val="80000"/>
              <a:buFont typeface="Wingdings" charset="2"/>
              <a:buChar char=""/>
            </a:pPr>
            <a:r>
              <a:rPr b="0" lang="en-US" sz="2600" spc="-1" strike="noStrike">
                <a:solidFill>
                  <a:srgbClr val="000000"/>
                </a:solidFill>
                <a:latin typeface="Arial"/>
              </a:rPr>
              <a:t>atividades anti-stress</a:t>
            </a:r>
            <a:endParaRPr b="0" lang="pt-BR" sz="2600" spc="-1" strike="noStrike">
              <a:solidFill>
                <a:srgbClr val="000000"/>
              </a:solidFill>
              <a:latin typeface="Arial"/>
            </a:endParaRPr>
          </a:p>
        </p:txBody>
      </p:sp>
      <p:pic>
        <p:nvPicPr>
          <p:cNvPr id="279" name="Picture 6" descr="HICON027"/>
          <p:cNvPicPr/>
          <p:nvPr/>
        </p:nvPicPr>
        <p:blipFill>
          <a:blip r:embed="rId1"/>
          <a:stretch/>
        </p:blipFill>
        <p:spPr>
          <a:xfrm>
            <a:off x="6019920" y="2373480"/>
            <a:ext cx="2133360" cy="2133360"/>
          </a:xfrm>
          <a:prstGeom prst="rect">
            <a:avLst/>
          </a:prstGeom>
          <a:ln>
            <a:noFill/>
          </a:ln>
        </p:spPr>
      </p:pic>
      <p:pic>
        <p:nvPicPr>
          <p:cNvPr id="280" name="Picture 5" descr="logo da Campanha da Voz"/>
          <p:cNvPicPr/>
          <p:nvPr/>
        </p:nvPicPr>
        <p:blipFill>
          <a:blip r:embed="rId2"/>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1" name="Picture 5" descr=""/>
          <p:cNvPicPr/>
          <p:nvPr/>
        </p:nvPicPr>
        <p:blipFill>
          <a:blip r:embed="rId1"/>
          <a:stretch/>
        </p:blipFill>
        <p:spPr>
          <a:xfrm>
            <a:off x="34920" y="1616040"/>
            <a:ext cx="5437080" cy="5268960"/>
          </a:xfrm>
          <a:prstGeom prst="rect">
            <a:avLst/>
          </a:prstGeom>
          <a:ln>
            <a:noFill/>
          </a:ln>
        </p:spPr>
      </p:pic>
      <p:sp>
        <p:nvSpPr>
          <p:cNvPr id="282" name="TextShape 1"/>
          <p:cNvSpPr txBox="1"/>
          <p:nvPr/>
        </p:nvSpPr>
        <p:spPr>
          <a:xfrm>
            <a:off x="4932360" y="836280"/>
            <a:ext cx="4248000" cy="5832360"/>
          </a:xfrm>
          <a:prstGeom prst="rect">
            <a:avLst/>
          </a:prstGeom>
          <a:noFill/>
          <a:ln>
            <a:noFill/>
          </a:ln>
        </p:spPr>
        <p:txBody>
          <a:bodyPr anchor="ctr">
            <a:noAutofit/>
          </a:bodyPr>
          <a:p>
            <a:pPr algn="ctr"/>
            <a:r>
              <a:rPr b="1" lang="en-US" sz="3200" spc="-1" strike="noStrike">
                <a:solidFill>
                  <a:srgbClr val="000000"/>
                </a:solidFill>
                <a:latin typeface="Arial"/>
              </a:rPr>
              <a:t>16 de Abril</a:t>
            </a:r>
            <a:r>
              <a:rPr b="0" lang="en-US" sz="3200" spc="-1" strike="noStrike">
                <a:solidFill>
                  <a:srgbClr val="000000"/>
                </a:solidFill>
                <a:latin typeface="Arial"/>
              </a:rPr>
              <a:t>  </a:t>
            </a:r>
            <a:br/>
            <a:r>
              <a:rPr b="0" lang="en-US" sz="3200" spc="-1" strike="noStrike">
                <a:solidFill>
                  <a:srgbClr val="000000"/>
                </a:solidFill>
                <a:latin typeface="Arial"/>
              </a:rPr>
              <a:t>12° Dia Mundial da Voz</a:t>
            </a:r>
            <a:br/>
            <a:br/>
            <a:r>
              <a:rPr b="1" lang="en-US" sz="3200" spc="-1" strike="noStrike">
                <a:solidFill>
                  <a:srgbClr val="000000"/>
                </a:solidFill>
                <a:latin typeface="Arial"/>
              </a:rPr>
              <a:t>12, 13 e 16 de Abril</a:t>
            </a:r>
            <a:r>
              <a:rPr b="0" lang="en-US" sz="3200" spc="-1" strike="noStrike">
                <a:solidFill>
                  <a:srgbClr val="000000"/>
                </a:solidFill>
                <a:latin typeface="Arial"/>
              </a:rPr>
              <a:t>  </a:t>
            </a:r>
            <a:br/>
            <a:br/>
            <a:r>
              <a:rPr b="0" lang="en-US" sz="3200" spc="-1" strike="noStrike">
                <a:solidFill>
                  <a:srgbClr val="000000"/>
                </a:solidFill>
                <a:latin typeface="Arial"/>
              </a:rPr>
              <a:t>16° Campanha Nacional da Voz</a:t>
            </a: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457200" y="1265400"/>
            <a:ext cx="8229600" cy="1371600"/>
          </a:xfrm>
          <a:prstGeom prst="rect">
            <a:avLst/>
          </a:prstGeom>
          <a:noFill/>
          <a:ln>
            <a:noFill/>
          </a:ln>
        </p:spPr>
        <p:txBody>
          <a:bodyPr anchor="ctr">
            <a:noAutofit/>
          </a:bodyPr>
          <a:p>
            <a:pPr/>
            <a:r>
              <a:rPr b="0" lang="en-US" sz="4400" spc="-1" strike="noStrike">
                <a:solidFill>
                  <a:srgbClr val="000000"/>
                </a:solidFill>
                <a:latin typeface="Arial"/>
              </a:rPr>
              <a:t>Importância da voz</a:t>
            </a:r>
            <a:endParaRPr b="0" lang="pt-BR" sz="4400" spc="-1" strike="noStrike">
              <a:solidFill>
                <a:srgbClr val="000000"/>
              </a:solidFill>
              <a:latin typeface="Arial"/>
            </a:endParaRPr>
          </a:p>
        </p:txBody>
      </p:sp>
      <p:sp>
        <p:nvSpPr>
          <p:cNvPr id="122" name="TextShape 2"/>
          <p:cNvSpPr txBox="1"/>
          <p:nvPr/>
        </p:nvSpPr>
        <p:spPr>
          <a:xfrm>
            <a:off x="457200" y="2495160"/>
            <a:ext cx="8229600" cy="3886200"/>
          </a:xfrm>
          <a:prstGeom prst="rect">
            <a:avLst/>
          </a:prstGeom>
          <a:noFill/>
          <a:ln>
            <a:noFill/>
          </a:ln>
        </p:spPr>
        <p:txBody>
          <a:bodyPr>
            <a:normAutofit/>
          </a:bodyPr>
          <a:p>
            <a:pPr marL="342720" indent="-342720">
              <a:lnSpc>
                <a:spcPct val="90000"/>
              </a:lnSpc>
              <a:spcBef>
                <a:spcPts val="799"/>
              </a:spcBef>
              <a:buClr>
                <a:srgbClr val="880a0a"/>
              </a:buClr>
              <a:buSzPct val="75000"/>
              <a:buFont typeface="Wingdings" charset="2"/>
              <a:buChar char=""/>
            </a:pPr>
            <a:r>
              <a:rPr b="0" lang="en-US" sz="3200" spc="-1" strike="noStrike">
                <a:solidFill>
                  <a:srgbClr val="000000"/>
                </a:solidFill>
                <a:latin typeface="Arial"/>
              </a:rPr>
              <a:t>Expressão artística</a:t>
            </a:r>
            <a:endParaRPr b="0" lang="pt-BR" sz="3200" spc="-1" strike="noStrike">
              <a:solidFill>
                <a:srgbClr val="000000"/>
              </a:solidFill>
              <a:latin typeface="Arial"/>
            </a:endParaRPr>
          </a:p>
          <a:p>
            <a:pPr marL="342720" indent="-342720">
              <a:lnSpc>
                <a:spcPct val="90000"/>
              </a:lnSpc>
              <a:spcBef>
                <a:spcPts val="799"/>
              </a:spcBef>
              <a:buClr>
                <a:srgbClr val="00007d"/>
              </a:buClr>
              <a:buSzPct val="75000"/>
              <a:buFont typeface="Wingdings" charset="2"/>
              <a:buChar char=""/>
            </a:pPr>
            <a:endParaRPr b="0" lang="pt-BR" sz="3200" spc="-1" strike="noStrike">
              <a:solidFill>
                <a:srgbClr val="000000"/>
              </a:solidFill>
              <a:latin typeface="Arial"/>
            </a:endParaRPr>
          </a:p>
          <a:p>
            <a:pPr lvl="1" marL="742680" indent="-285480">
              <a:lnSpc>
                <a:spcPct val="90000"/>
              </a:lnSpc>
              <a:spcBef>
                <a:spcPts val="697"/>
              </a:spcBef>
              <a:buClr>
                <a:srgbClr val="9999cc"/>
              </a:buClr>
              <a:buSzPct val="80000"/>
              <a:buFont typeface="Wingdings" charset="2"/>
              <a:buChar char=""/>
            </a:pPr>
            <a:r>
              <a:rPr b="0" lang="en-US" sz="2800" spc="-1" strike="noStrike">
                <a:solidFill>
                  <a:srgbClr val="000000"/>
                </a:solidFill>
                <a:latin typeface="Arial"/>
              </a:rPr>
              <a:t>Atores</a:t>
            </a:r>
            <a:endParaRPr b="0" lang="pt-BR" sz="2800" spc="-1" strike="noStrike">
              <a:solidFill>
                <a:srgbClr val="000000"/>
              </a:solidFill>
              <a:latin typeface="Arial"/>
            </a:endParaRPr>
          </a:p>
          <a:p>
            <a:pPr lvl="1" marL="742680" indent="-285480">
              <a:lnSpc>
                <a:spcPct val="90000"/>
              </a:lnSpc>
              <a:spcBef>
                <a:spcPts val="697"/>
              </a:spcBef>
            </a:pPr>
            <a:endParaRPr b="0" lang="pt-BR" sz="2800" spc="-1" strike="noStrike">
              <a:solidFill>
                <a:srgbClr val="000000"/>
              </a:solidFill>
              <a:latin typeface="Arial"/>
            </a:endParaRPr>
          </a:p>
          <a:p>
            <a:pPr lvl="1" marL="742680" indent="-285480">
              <a:lnSpc>
                <a:spcPct val="90000"/>
              </a:lnSpc>
              <a:spcBef>
                <a:spcPts val="697"/>
              </a:spcBef>
              <a:buClr>
                <a:srgbClr val="9999cc"/>
              </a:buClr>
              <a:buSzPct val="80000"/>
              <a:buFont typeface="Wingdings" charset="2"/>
              <a:buChar char=""/>
            </a:pPr>
            <a:endParaRPr b="0" lang="pt-BR" sz="2800" spc="-1" strike="noStrike">
              <a:solidFill>
                <a:srgbClr val="000000"/>
              </a:solidFill>
              <a:latin typeface="Arial"/>
            </a:endParaRPr>
          </a:p>
          <a:p>
            <a:pPr lvl="1" marL="742680" indent="-285480">
              <a:lnSpc>
                <a:spcPct val="90000"/>
              </a:lnSpc>
              <a:spcBef>
                <a:spcPts val="697"/>
              </a:spcBef>
              <a:buClr>
                <a:srgbClr val="9999cc"/>
              </a:buClr>
              <a:buSzPct val="80000"/>
              <a:buFont typeface="Wingdings" charset="2"/>
              <a:buChar char=""/>
            </a:pPr>
            <a:r>
              <a:rPr b="0" lang="en-US" sz="2800" spc="-1" strike="noStrike">
                <a:solidFill>
                  <a:srgbClr val="000000"/>
                </a:solidFill>
                <a:latin typeface="Arial"/>
              </a:rPr>
              <a:t>Cantores</a:t>
            </a:r>
            <a:endParaRPr b="0" lang="pt-BR" sz="2800" spc="-1" strike="noStrike">
              <a:solidFill>
                <a:srgbClr val="000000"/>
              </a:solidFill>
              <a:latin typeface="Arial"/>
            </a:endParaRPr>
          </a:p>
        </p:txBody>
      </p:sp>
      <p:pic>
        <p:nvPicPr>
          <p:cNvPr id="123" name="Picture 4" descr="daniela mercury"/>
          <p:cNvPicPr/>
          <p:nvPr/>
        </p:nvPicPr>
        <p:blipFill>
          <a:blip r:embed="rId1"/>
          <a:stretch/>
        </p:blipFill>
        <p:spPr>
          <a:xfrm>
            <a:off x="6300720" y="3933720"/>
            <a:ext cx="2494080" cy="2390760"/>
          </a:xfrm>
          <a:prstGeom prst="rect">
            <a:avLst/>
          </a:prstGeom>
          <a:ln>
            <a:noFill/>
          </a:ln>
        </p:spPr>
      </p:pic>
      <p:pic>
        <p:nvPicPr>
          <p:cNvPr id="124" name="Picture 5" descr="hamlet1"/>
          <p:cNvPicPr/>
          <p:nvPr/>
        </p:nvPicPr>
        <p:blipFill>
          <a:blip r:embed="rId2"/>
          <a:stretch/>
        </p:blipFill>
        <p:spPr>
          <a:xfrm>
            <a:off x="3473280" y="3211560"/>
            <a:ext cx="2370240" cy="2521080"/>
          </a:xfrm>
          <a:prstGeom prst="rect">
            <a:avLst/>
          </a:prstGeom>
          <a:ln>
            <a:noFill/>
          </a:ln>
        </p:spPr>
      </p:pic>
      <p:pic>
        <p:nvPicPr>
          <p:cNvPr id="125" name="Picture 5" descr="logo da Campanha da Voz"/>
          <p:cNvPicPr/>
          <p:nvPr/>
        </p:nvPicPr>
        <p:blipFill>
          <a:blip r:embed="rId3"/>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457200" y="1625760"/>
            <a:ext cx="8229600" cy="1371600"/>
          </a:xfrm>
          <a:prstGeom prst="rect">
            <a:avLst/>
          </a:prstGeom>
          <a:noFill/>
          <a:ln>
            <a:noFill/>
          </a:ln>
        </p:spPr>
        <p:txBody>
          <a:bodyPr anchor="ctr">
            <a:noAutofit/>
          </a:bodyPr>
          <a:p>
            <a:pPr/>
            <a:r>
              <a:rPr b="0" lang="en-US" sz="4400" spc="-1" strike="noStrike">
                <a:solidFill>
                  <a:srgbClr val="000000"/>
                </a:solidFill>
                <a:latin typeface="Arial"/>
              </a:rPr>
              <a:t>Importância da voz</a:t>
            </a:r>
            <a:endParaRPr b="0" lang="pt-BR" sz="4400" spc="-1" strike="noStrike">
              <a:solidFill>
                <a:srgbClr val="000000"/>
              </a:solidFill>
              <a:latin typeface="Arial"/>
            </a:endParaRPr>
          </a:p>
        </p:txBody>
      </p:sp>
      <p:sp>
        <p:nvSpPr>
          <p:cNvPr id="127" name="TextShape 2"/>
          <p:cNvSpPr txBox="1"/>
          <p:nvPr/>
        </p:nvSpPr>
        <p:spPr>
          <a:xfrm>
            <a:off x="457200" y="2998440"/>
            <a:ext cx="8229600" cy="3886200"/>
          </a:xfrm>
          <a:prstGeom prst="rect">
            <a:avLst/>
          </a:prstGeom>
          <a:noFill/>
          <a:ln>
            <a:noFill/>
          </a:ln>
        </p:spPr>
        <p:txBody>
          <a:bodyPr>
            <a:normAutofit/>
          </a:bodyPr>
          <a:p>
            <a:pPr marL="342720" indent="-342720">
              <a:lnSpc>
                <a:spcPct val="90000"/>
              </a:lnSpc>
              <a:spcBef>
                <a:spcPts val="598"/>
              </a:spcBef>
              <a:buClr>
                <a:srgbClr val="740502"/>
              </a:buClr>
              <a:buSzPct val="75000"/>
              <a:buFont typeface="Wingdings" charset="2"/>
              <a:buChar char=""/>
            </a:pPr>
            <a:r>
              <a:rPr b="0" lang="en-US" sz="3200" spc="-1" strike="noStrike">
                <a:solidFill>
                  <a:srgbClr val="000000"/>
                </a:solidFill>
                <a:latin typeface="Arial"/>
              </a:rPr>
              <a:t>Instrumento de trabalho </a:t>
            </a:r>
            <a:r>
              <a:rPr b="0" lang="en-US" sz="2400" spc="-1" strike="noStrike">
                <a:solidFill>
                  <a:srgbClr val="000000"/>
                </a:solidFill>
                <a:latin typeface="Arial"/>
              </a:rPr>
              <a:t>(70% trabalhadores)</a:t>
            </a:r>
            <a:endParaRPr b="0" lang="pt-BR" sz="24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Vendedores</a:t>
            </a:r>
            <a:endParaRPr b="0" lang="pt-BR" sz="28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Recepcionistas</a:t>
            </a:r>
            <a:endParaRPr b="0" lang="pt-BR" sz="28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Radialistas</a:t>
            </a:r>
            <a:endParaRPr b="0" lang="pt-BR" sz="28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Professores </a:t>
            </a:r>
            <a:endParaRPr b="0" lang="pt-BR" sz="28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Operadores de telemarketing</a:t>
            </a:r>
            <a:endParaRPr b="0" lang="pt-BR" sz="28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Médicos</a:t>
            </a:r>
            <a:endParaRPr b="0" lang="pt-BR" sz="28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a:t>
            </a:r>
            <a:endParaRPr b="0" lang="pt-BR" sz="28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endParaRPr b="0" lang="pt-BR" sz="2800" spc="-1" strike="noStrike">
              <a:solidFill>
                <a:srgbClr val="000000"/>
              </a:solidFill>
              <a:latin typeface="Arial"/>
            </a:endParaRPr>
          </a:p>
        </p:txBody>
      </p:sp>
      <p:pic>
        <p:nvPicPr>
          <p:cNvPr id="128"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457200" y="1866960"/>
            <a:ext cx="8229600" cy="1139760"/>
          </a:xfrm>
          <a:prstGeom prst="rect">
            <a:avLst/>
          </a:prstGeom>
          <a:noFill/>
          <a:ln>
            <a:noFill/>
          </a:ln>
        </p:spPr>
        <p:txBody>
          <a:bodyPr anchor="ctr">
            <a:noAutofit/>
          </a:bodyPr>
          <a:p>
            <a:pPr/>
            <a:r>
              <a:rPr b="0" lang="en-US" sz="4000" spc="-1" strike="noStrike">
                <a:solidFill>
                  <a:srgbClr val="000000"/>
                </a:solidFill>
                <a:latin typeface="Arial"/>
              </a:rPr>
              <a:t>O que acontece quando o trabalhador perde a voz?</a:t>
            </a:r>
            <a:endParaRPr b="0" lang="pt-BR" sz="4000" spc="-1" strike="noStrike">
              <a:solidFill>
                <a:srgbClr val="000000"/>
              </a:solidFill>
              <a:latin typeface="Arial"/>
            </a:endParaRPr>
          </a:p>
        </p:txBody>
      </p:sp>
      <p:sp>
        <p:nvSpPr>
          <p:cNvPr id="130" name="TextShape 2"/>
          <p:cNvSpPr txBox="1"/>
          <p:nvPr/>
        </p:nvSpPr>
        <p:spPr>
          <a:xfrm>
            <a:off x="457200" y="3358800"/>
            <a:ext cx="8229600" cy="3886200"/>
          </a:xfrm>
          <a:prstGeom prst="rect">
            <a:avLst/>
          </a:prstGeom>
          <a:noFill/>
          <a:ln>
            <a:noFill/>
          </a:ln>
        </p:spPr>
        <p:txBody>
          <a:bodyPr>
            <a:normAutofit/>
          </a:bodyPr>
          <a:p>
            <a:pPr marL="342720" indent="-342720">
              <a:spcBef>
                <a:spcPts val="799"/>
              </a:spcBef>
              <a:buClr>
                <a:srgbClr val="740502"/>
              </a:buClr>
              <a:buSzPct val="75000"/>
              <a:buFont typeface="Wingdings" charset="2"/>
              <a:buChar char=""/>
            </a:pP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Prejuízos para o trabalhador</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r>
              <a:rPr b="0" lang="en-US" sz="3200" spc="-1" strike="noStrike">
                <a:solidFill>
                  <a:srgbClr val="000000"/>
                </a:solidFill>
                <a:latin typeface="Arial"/>
              </a:rPr>
              <a:t>Prejuízos para o país</a:t>
            </a:r>
            <a:endParaRPr b="0" lang="pt-BR" sz="3200" spc="-1" strike="noStrike">
              <a:solidFill>
                <a:srgbClr val="000000"/>
              </a:solidFill>
              <a:latin typeface="Arial"/>
            </a:endParaRPr>
          </a:p>
          <a:p>
            <a:pPr marL="342720" indent="-342720">
              <a:spcBef>
                <a:spcPts val="799"/>
              </a:spcBef>
              <a:buClr>
                <a:srgbClr val="740502"/>
              </a:buClr>
              <a:buSzPct val="75000"/>
              <a:buFont typeface="Wingdings" charset="2"/>
              <a:buChar char=""/>
            </a:pPr>
            <a:endParaRPr b="0" lang="pt-BR" sz="3200" spc="-1" strike="noStrike">
              <a:solidFill>
                <a:srgbClr val="000000"/>
              </a:solidFill>
              <a:latin typeface="Arial"/>
            </a:endParaRPr>
          </a:p>
        </p:txBody>
      </p:sp>
      <p:pic>
        <p:nvPicPr>
          <p:cNvPr id="131"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457200" y="1547640"/>
            <a:ext cx="8229600" cy="1371600"/>
          </a:xfrm>
          <a:prstGeom prst="rect">
            <a:avLst/>
          </a:prstGeom>
          <a:noFill/>
          <a:ln>
            <a:noFill/>
          </a:ln>
        </p:spPr>
        <p:txBody>
          <a:bodyPr anchor="ctr">
            <a:noAutofit/>
          </a:bodyPr>
          <a:p>
            <a:pPr/>
            <a:r>
              <a:rPr b="0" lang="en-US" sz="4000" spc="-1" strike="noStrike">
                <a:solidFill>
                  <a:srgbClr val="000000"/>
                </a:solidFill>
                <a:latin typeface="Arial"/>
              </a:rPr>
              <a:t>Importância da voz </a:t>
            </a:r>
            <a:br/>
            <a:r>
              <a:rPr b="0" lang="en-US" sz="4000" spc="-1" strike="noStrike">
                <a:solidFill>
                  <a:srgbClr val="000000"/>
                </a:solidFill>
                <a:latin typeface="Arial"/>
              </a:rPr>
              <a:t>do trabalhador</a:t>
            </a:r>
            <a:endParaRPr b="0" lang="pt-BR" sz="4000" spc="-1" strike="noStrike">
              <a:solidFill>
                <a:srgbClr val="000000"/>
              </a:solidFill>
              <a:latin typeface="Arial"/>
            </a:endParaRPr>
          </a:p>
        </p:txBody>
      </p:sp>
      <p:sp>
        <p:nvSpPr>
          <p:cNvPr id="133" name="TextShape 2"/>
          <p:cNvSpPr txBox="1"/>
          <p:nvPr/>
        </p:nvSpPr>
        <p:spPr>
          <a:xfrm>
            <a:off x="457200" y="3071520"/>
            <a:ext cx="8229600" cy="3886200"/>
          </a:xfrm>
          <a:prstGeom prst="rect">
            <a:avLst/>
          </a:prstGeom>
          <a:noFill/>
          <a:ln>
            <a:noFill/>
          </a:ln>
        </p:spPr>
        <p:txBody>
          <a:bodyPr>
            <a:normAutofit/>
          </a:bodyPr>
          <a:p>
            <a:pPr marL="342720" indent="-342720">
              <a:lnSpc>
                <a:spcPct val="90000"/>
              </a:lnSpc>
              <a:spcBef>
                <a:spcPts val="799"/>
              </a:spcBef>
              <a:buClr>
                <a:srgbClr val="740502"/>
              </a:buClr>
              <a:buSzPct val="75000"/>
              <a:buFont typeface="Wingdings" charset="2"/>
              <a:buChar char=""/>
            </a:pPr>
            <a:r>
              <a:rPr b="0" lang="en-US" sz="3200" spc="-1" strike="noStrike">
                <a:solidFill>
                  <a:srgbClr val="000000"/>
                </a:solidFill>
                <a:latin typeface="Arial"/>
              </a:rPr>
              <a:t>Custos sociais</a:t>
            </a:r>
            <a:endParaRPr b="0" lang="pt-BR" sz="32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Nos EUA: 28 milhões de trabalhadores tem problemas vocais. Custo anual com tratamento e ausência no trabalho = 2,5 bilhões de dólares.</a:t>
            </a:r>
            <a:endParaRPr b="0" lang="pt-BR" sz="2800" spc="-1" strike="noStrike">
              <a:solidFill>
                <a:srgbClr val="000000"/>
              </a:solidFill>
              <a:latin typeface="Arial"/>
            </a:endParaRPr>
          </a:p>
          <a:p>
            <a:pPr lvl="1" marL="742680" indent="-285480">
              <a:lnSpc>
                <a:spcPct val="90000"/>
              </a:lnSpc>
              <a:spcBef>
                <a:spcPts val="499"/>
              </a:spcBef>
              <a:buClr>
                <a:srgbClr val="740502"/>
              </a:buClr>
              <a:buSzPct val="80000"/>
              <a:buFont typeface="Wingdings" charset="2"/>
              <a:buChar char=""/>
            </a:pPr>
            <a:endParaRPr b="0" lang="pt-BR" sz="2800" spc="-1" strike="noStrike">
              <a:solidFill>
                <a:srgbClr val="000000"/>
              </a:solidFill>
              <a:latin typeface="Arial"/>
            </a:endParaRPr>
          </a:p>
          <a:p>
            <a:pPr lvl="1" marL="742680" indent="-285480">
              <a:lnSpc>
                <a:spcPct val="90000"/>
              </a:lnSpc>
              <a:spcBef>
                <a:spcPts val="697"/>
              </a:spcBef>
              <a:buClr>
                <a:srgbClr val="740502"/>
              </a:buClr>
              <a:buSzPct val="80000"/>
              <a:buFont typeface="Wingdings" charset="2"/>
              <a:buChar char=""/>
            </a:pPr>
            <a:r>
              <a:rPr b="0" lang="en-US" sz="2800" spc="-1" strike="noStrike">
                <a:solidFill>
                  <a:srgbClr val="000000"/>
                </a:solidFill>
                <a:latin typeface="Arial"/>
              </a:rPr>
              <a:t>No Brasil: apenas entre os professores, estima-se que 2% estejam afastados por rouquidão. Perda anual = R$100 milhões.</a:t>
            </a:r>
            <a:endParaRPr b="0" lang="pt-BR" sz="2800" spc="-1" strike="noStrike">
              <a:solidFill>
                <a:srgbClr val="000000"/>
              </a:solidFill>
              <a:latin typeface="Arial"/>
            </a:endParaRPr>
          </a:p>
          <a:p>
            <a:pPr marL="342720" indent="-342720">
              <a:lnSpc>
                <a:spcPct val="90000"/>
              </a:lnSpc>
              <a:spcBef>
                <a:spcPts val="799"/>
              </a:spcBef>
              <a:buClr>
                <a:srgbClr val="740502"/>
              </a:buClr>
              <a:buSzPct val="75000"/>
              <a:buFont typeface="Wingdings" charset="2"/>
              <a:buChar char=""/>
            </a:pPr>
            <a:endParaRPr b="0" lang="pt-BR" sz="2800" spc="-1" strike="noStrike">
              <a:solidFill>
                <a:srgbClr val="000000"/>
              </a:solidFill>
              <a:latin typeface="Arial"/>
            </a:endParaRPr>
          </a:p>
        </p:txBody>
      </p:sp>
      <p:pic>
        <p:nvPicPr>
          <p:cNvPr id="134"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395280" y="1782720"/>
            <a:ext cx="8229600" cy="4525920"/>
          </a:xfrm>
          <a:prstGeom prst="rect">
            <a:avLst/>
          </a:prstGeom>
          <a:noFill/>
          <a:ln>
            <a:noFill/>
          </a:ln>
        </p:spPr>
        <p:txBody>
          <a:bodyPr>
            <a:normAutofit/>
          </a:bodyPr>
          <a:p>
            <a:pPr marL="342720" indent="-342720">
              <a:spcBef>
                <a:spcPts val="1349"/>
              </a:spcBef>
            </a:pPr>
            <a:r>
              <a:rPr b="0" lang="en-US" sz="5400" spc="-1" strike="noStrike">
                <a:solidFill>
                  <a:srgbClr val="000000"/>
                </a:solidFill>
                <a:latin typeface="Arial"/>
              </a:rPr>
              <a:t>Então…</a:t>
            </a:r>
            <a:br/>
            <a:endParaRPr b="0" lang="pt-BR" sz="5400" spc="-1" strike="noStrike">
              <a:solidFill>
                <a:srgbClr val="000000"/>
              </a:solidFill>
              <a:latin typeface="Arial"/>
            </a:endParaRPr>
          </a:p>
          <a:p>
            <a:pPr marL="342720" indent="-342720">
              <a:spcBef>
                <a:spcPts val="1349"/>
              </a:spcBef>
            </a:pPr>
            <a:r>
              <a:rPr b="0" lang="en-US" sz="5400" spc="-1" strike="noStrike">
                <a:solidFill>
                  <a:srgbClr val="000000"/>
                </a:solidFill>
                <a:latin typeface="Arial"/>
              </a:rPr>
              <a:t>Você concorda que a voz é importante?</a:t>
            </a:r>
            <a:endParaRPr b="0" lang="pt-BR" sz="5400" spc="-1" strike="noStrike">
              <a:solidFill>
                <a:srgbClr val="000000"/>
              </a:solidFill>
              <a:latin typeface="Arial"/>
            </a:endParaRPr>
          </a:p>
        </p:txBody>
      </p:sp>
      <p:pic>
        <p:nvPicPr>
          <p:cNvPr id="136" name="Picture 5" descr="logo da Campanha da Voz"/>
          <p:cNvPicPr/>
          <p:nvPr/>
        </p:nvPicPr>
        <p:blipFill>
          <a:blip r:embed="rId1"/>
          <a:stretch/>
        </p:blipFill>
        <p:spPr>
          <a:xfrm>
            <a:off x="8015400" y="963720"/>
            <a:ext cx="1128600" cy="11142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515</TotalTime>
  <Application>LibreOffice/6.4.4.2$Windows_X86_64 LibreOffice_project/3d775be2011f3886db32dfd395a6a6d1ca2630ff</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2011-04-01T12:28:19Z</dcterms:created>
  <dc:creator>Jornalista 7</dc:creator>
  <dc:description/>
  <dc:language>pt-BR</dc:language>
  <cp:lastModifiedBy>Bruno Roque Santos da Silva</cp:lastModifiedBy>
  <dcterms:modified xsi:type="dcterms:W3CDTF">2014-04-03T14:45:40Z</dcterms:modified>
  <cp:revision>25</cp:revision>
  <dc:subject/>
  <dc:title>Slide 1</dc:title>
</cp:coreProperties>
</file>